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203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DAC20-390D-4F42-AA4D-2A1355EB2E22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FFB15-C5E1-3840-8C0F-CC1FD03D6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16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54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upload.wikimedia.org</a:t>
            </a:r>
            <a:r>
              <a:rPr lang="en-US" dirty="0" smtClean="0"/>
              <a:t>/</a:t>
            </a:r>
            <a:r>
              <a:rPr lang="en-US" dirty="0" err="1" smtClean="0"/>
              <a:t>wikipedia</a:t>
            </a:r>
            <a:r>
              <a:rPr lang="en-US" dirty="0" smtClean="0"/>
              <a:t>/commons/9/9e/</a:t>
            </a:r>
            <a:r>
              <a:rPr lang="en-US" dirty="0" err="1" smtClean="0"/>
              <a:t>AmmoniteFossil.JPG</a:t>
            </a:r>
            <a:endParaRPr lang="en-US" dirty="0" smtClean="0"/>
          </a:p>
          <a:p>
            <a:r>
              <a:rPr lang="en-US" dirty="0" smtClean="0"/>
              <a:t>Nautilus</a:t>
            </a:r>
            <a:r>
              <a:rPr lang="en-US" baseline="0" dirty="0" smtClean="0"/>
              <a:t> Shell/Tracey Nicholls/</a:t>
            </a:r>
            <a:r>
              <a:rPr lang="en-US" baseline="0" dirty="0" err="1" smtClean="0"/>
              <a:t>Wikicommons</a:t>
            </a:r>
            <a:r>
              <a:rPr lang="en-US" baseline="0" dirty="0" smtClean="0"/>
              <a:t>/https://</a:t>
            </a:r>
            <a:r>
              <a:rPr lang="en-US" baseline="0" dirty="0" err="1" smtClean="0"/>
              <a:t>commons.wikimedia.org</a:t>
            </a:r>
            <a:r>
              <a:rPr lang="en-US" baseline="0" dirty="0" smtClean="0"/>
              <a:t>/wiki/File:CSIRO_ScienceImage_2933_Nautilus_shell.jpg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2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commons.wikimedia.org</a:t>
            </a:r>
            <a:r>
              <a:rPr lang="en-US" dirty="0" smtClean="0"/>
              <a:t>/wiki/Spiral#/media/File:Fibonacci_spiral_34.svg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24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Chimney or Turku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Energia</a:t>
            </a:r>
            <a:r>
              <a:rPr lang="en-US" baseline="0" dirty="0" smtClean="0"/>
              <a:t>, Turku, Finland featuring Fibonacci sequence in 2 m high neon lights. Mario </a:t>
            </a:r>
            <a:r>
              <a:rPr lang="en-US" baseline="0" dirty="0" err="1" smtClean="0"/>
              <a:t>Merz</a:t>
            </a:r>
            <a:r>
              <a:rPr lang="en-US" baseline="0" dirty="0" smtClean="0"/>
              <a:t>/environmental art project 1994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71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Fibonacci</a:t>
            </a:r>
            <a:r>
              <a:rPr lang="en-US" baseline="0" dirty="0" smtClean="0"/>
              <a:t> 5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Billie</a:t>
            </a:r>
            <a:r>
              <a:rPr lang="en-US" baseline="0" dirty="0" smtClean="0"/>
              <a:t> Ruth </a:t>
            </a:r>
            <a:r>
              <a:rPr lang="en-US" baseline="0" dirty="0" err="1" smtClean="0"/>
              <a:t>Sudduth</a:t>
            </a:r>
            <a:r>
              <a:rPr lang="en-US" baseline="0" dirty="0" smtClean="0"/>
              <a:t> (b. 1945)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1996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Hand-shaped and hand-dyed reed splints with twill weave construction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13 x 16 ½ inches diameter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Smithsonian American Art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80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Untitled</a:t>
            </a:r>
            <a:r>
              <a:rPr lang="en-US" baseline="0" dirty="0" smtClean="0"/>
              <a:t> (A Real Sum is a Sum of People)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Mario </a:t>
            </a:r>
            <a:r>
              <a:rPr lang="en-US" baseline="0" dirty="0" err="1" smtClean="0"/>
              <a:t>Merz</a:t>
            </a:r>
            <a:r>
              <a:rPr lang="en-US" baseline="0" dirty="0" smtClean="0"/>
              <a:t> (1925-2003)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Material: Gelatin silver prints, neon tubing, transformer, wire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56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Untitled</a:t>
            </a:r>
            <a:r>
              <a:rPr lang="en-US" baseline="0" dirty="0" smtClean="0"/>
              <a:t> (A Real Sum is a Sum of People)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Mario </a:t>
            </a:r>
            <a:r>
              <a:rPr lang="en-US" baseline="0" dirty="0" err="1" smtClean="0"/>
              <a:t>Merz</a:t>
            </a:r>
            <a:r>
              <a:rPr lang="en-US" baseline="0" dirty="0" smtClean="0"/>
              <a:t> (1925-2003)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Material: Gelatin silver prints, neon tubing, transformer, wire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MOMA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566EF6-9DF4-6146-B413-9C2699AD211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56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4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5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4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7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3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2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5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22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4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DA4D2-6355-6642-8148-93E41EA22F9A}" type="datetimeFigureOut">
              <a:rPr lang="en-US" smtClean="0"/>
              <a:t>12/13/15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2905C-99B1-BC4B-966A-FCF0F38D1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9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khanacademy.org/math/recreational-math/vi-hart/spirals-fibonacci/v/doodling-in-math-spirals-fibonacci-and-being-a-plant-1-of-3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khanacademy.org/math/recreational-math/vi-hart/spirals-fibonacci/v/doodling-in-math-spirals-fibonacci-and-being-a-plant-1-of-3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828" y="665106"/>
            <a:ext cx="4012036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Fibonacci &amp; Art </a:t>
            </a:r>
          </a:p>
          <a:p>
            <a:r>
              <a:rPr lang="en-US" sz="2400" dirty="0" smtClean="0"/>
              <a:t>  Classroom Presentation</a:t>
            </a:r>
            <a:endParaRPr lang="en-US" sz="2400" dirty="0"/>
          </a:p>
        </p:txBody>
      </p:sp>
      <p:pic>
        <p:nvPicPr>
          <p:cNvPr id="5" name="Picture 4" descr="Logo4_ArtSparks.jpg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14" t="34846" r="16373" b="40055"/>
          <a:stretch/>
        </p:blipFill>
        <p:spPr>
          <a:xfrm>
            <a:off x="5363589" y="4986307"/>
            <a:ext cx="3508890" cy="172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6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49" y="117575"/>
            <a:ext cx="6508750" cy="60960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5133551" y="512231"/>
            <a:ext cx="3502449" cy="2980269"/>
          </a:xfrm>
          <a:prstGeom prst="wedgeEllipseCallout">
            <a:avLst>
              <a:gd name="adj1" fmla="val -58578"/>
              <a:gd name="adj2" fmla="val 52849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84317" y="738717"/>
            <a:ext cx="324169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Ciao!*</a:t>
            </a:r>
          </a:p>
          <a:p>
            <a:pPr algn="ctr"/>
            <a:r>
              <a:rPr lang="en-US" sz="2800" dirty="0" smtClean="0"/>
              <a:t>My name is</a:t>
            </a:r>
          </a:p>
          <a:p>
            <a:pPr algn="ctr"/>
            <a:r>
              <a:rPr lang="en-US" sz="2800" dirty="0" smtClean="0"/>
              <a:t>Leonardo </a:t>
            </a:r>
          </a:p>
          <a:p>
            <a:pPr algn="ctr"/>
            <a:r>
              <a:rPr lang="en-US" sz="2800" dirty="0" smtClean="0"/>
              <a:t>Fibonacci, and I am a </a:t>
            </a:r>
          </a:p>
          <a:p>
            <a:pPr algn="ctr"/>
            <a:r>
              <a:rPr lang="en-US" sz="2800" dirty="0"/>
              <a:t>m</a:t>
            </a:r>
            <a:r>
              <a:rPr lang="en-US" sz="2800" dirty="0" smtClean="0"/>
              <a:t>athematician. 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5249" y="6371167"/>
            <a:ext cx="6534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 </a:t>
            </a:r>
            <a:r>
              <a:rPr lang="en-US" sz="2000" i="1" dirty="0" smtClean="0"/>
              <a:t>Ciao</a:t>
            </a:r>
            <a:r>
              <a:rPr lang="en-US" sz="2000" dirty="0" smtClean="0"/>
              <a:t> is </a:t>
            </a:r>
            <a:r>
              <a:rPr lang="en-US" sz="2000" i="1" dirty="0" smtClean="0"/>
              <a:t>hello</a:t>
            </a:r>
            <a:r>
              <a:rPr lang="en-US" sz="2000" dirty="0" smtClean="0"/>
              <a:t> in Italian. Pronounce it like “CHOW.”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905164" y="6213575"/>
            <a:ext cx="184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(b. 1170- d. 1250)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00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666" y="345573"/>
            <a:ext cx="36648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Thanks to Fibonacci,</a:t>
            </a:r>
          </a:p>
          <a:p>
            <a:r>
              <a:rPr lang="en-US" sz="2400" dirty="0" smtClean="0"/>
              <a:t> you’re doing math like this: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6772" y="3289730"/>
            <a:ext cx="3274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Instead of math like this: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2945" y="1426942"/>
            <a:ext cx="18377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3678</a:t>
            </a:r>
          </a:p>
          <a:p>
            <a:r>
              <a:rPr lang="en-US" sz="3200" u="sng" dirty="0" smtClean="0"/>
              <a:t> – 679</a:t>
            </a:r>
          </a:p>
          <a:p>
            <a:r>
              <a:rPr lang="en-US" sz="3200" dirty="0" smtClean="0"/>
              <a:t>  2999</a:t>
            </a:r>
            <a:r>
              <a:rPr lang="en-US" sz="3200" u="sng" dirty="0" smtClean="0"/>
              <a:t> </a:t>
            </a:r>
            <a:endParaRPr lang="en-US" sz="32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45598" y="3872923"/>
            <a:ext cx="3690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MMMDCLXXVIII </a:t>
            </a:r>
          </a:p>
          <a:p>
            <a:r>
              <a:rPr lang="en-US" sz="3200" u="sng" dirty="0"/>
              <a:t> </a:t>
            </a:r>
            <a:r>
              <a:rPr lang="en-US" sz="3200" u="sng" dirty="0" smtClean="0"/>
              <a:t>         -  DCLXXIX</a:t>
            </a:r>
          </a:p>
          <a:p>
            <a:r>
              <a:rPr lang="en-US" sz="3200" dirty="0" smtClean="0"/>
              <a:t>      MMCMXCIX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7387167" y="4976045"/>
            <a:ext cx="1659044" cy="15796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9829" y="319332"/>
            <a:ext cx="2672674" cy="640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48128" y="5018565"/>
            <a:ext cx="15980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you’re really good in math, they might make a statue of you!</a:t>
            </a:r>
            <a:endParaRPr lang="en-US" dirty="0"/>
          </a:p>
        </p:txBody>
      </p:sp>
      <p:sp>
        <p:nvSpPr>
          <p:cNvPr id="10" name="Bent Arrow 9"/>
          <p:cNvSpPr/>
          <p:nvPr/>
        </p:nvSpPr>
        <p:spPr>
          <a:xfrm rot="12018858" flipV="1">
            <a:off x="7196841" y="3017713"/>
            <a:ext cx="1447147" cy="1433414"/>
          </a:xfrm>
          <a:prstGeom prst="bentArrow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5772638"/>
            <a:ext cx="45301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Grazie, Fibonacci!*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666" y="6469699"/>
            <a:ext cx="433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(*Grazie= Thank you in Italian. Pronounce it “</a:t>
            </a:r>
            <a:r>
              <a:rPr lang="en-US" sz="1400" dirty="0" err="1" smtClean="0"/>
              <a:t>grah-tsee</a:t>
            </a:r>
            <a:r>
              <a:rPr lang="en-US" sz="1400" dirty="0" smtClean="0"/>
              <a:t>”)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1795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1063557"/>
            <a:ext cx="8890000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Fibonacci</a:t>
            </a:r>
            <a:r>
              <a:rPr lang="en-US" sz="2400" dirty="0" smtClean="0"/>
              <a:t> was born in Pisa, Italy in  1170. </a:t>
            </a:r>
          </a:p>
          <a:p>
            <a:endParaRPr lang="en-US" sz="2400" dirty="0"/>
          </a:p>
          <a:p>
            <a:r>
              <a:rPr lang="en-US" sz="2400" dirty="0" smtClean="0"/>
              <a:t>He is considered one of 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 most famous mathematicians of the</a:t>
            </a:r>
          </a:p>
          <a:p>
            <a:r>
              <a:rPr lang="en-US" sz="2400" dirty="0" smtClean="0"/>
              <a:t>Middle Ages. </a:t>
            </a:r>
          </a:p>
          <a:p>
            <a:endParaRPr lang="en-US" sz="2400" dirty="0"/>
          </a:p>
          <a:p>
            <a:r>
              <a:rPr lang="en-US" sz="2400" dirty="0" smtClean="0"/>
              <a:t>When he was working with math problems, he came up with a sequence of numbers:  </a:t>
            </a:r>
          </a:p>
          <a:p>
            <a:endParaRPr lang="en-US" dirty="0"/>
          </a:p>
          <a:p>
            <a:r>
              <a:rPr lang="en-US" sz="3600" b="1" dirty="0" smtClean="0"/>
              <a:t>0, 1, 1, 2, 3, 5, 8, 13, 21, 34, 55, 89, 144 ….</a:t>
            </a:r>
          </a:p>
          <a:p>
            <a:endParaRPr lang="en-US" dirty="0"/>
          </a:p>
          <a:p>
            <a:r>
              <a:rPr lang="en-US" sz="2400" dirty="0" smtClean="0"/>
              <a:t>What do you think the rule for the sequence is?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437" y="345658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8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750" y="2126950"/>
            <a:ext cx="689954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0, 1, 1, 2, 3, 5, 8, 13, 21, </a:t>
            </a:r>
            <a:r>
              <a:rPr lang="en-US" sz="4800" b="1" dirty="0" smtClean="0"/>
              <a:t>…</a:t>
            </a:r>
            <a:r>
              <a:rPr lang="en-US" sz="4800" b="1" dirty="0"/>
              <a:t>.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18338" y="1449499"/>
            <a:ext cx="7964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Look carefully at the Fibonacci Sequence’s numbers: 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-622419" y="3722966"/>
            <a:ext cx="922502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Add the first two numbers. What do you get?  0 +1 = 1</a:t>
            </a:r>
          </a:p>
          <a:p>
            <a:pPr algn="ctr"/>
            <a:r>
              <a:rPr lang="en-US" dirty="0" smtClean="0"/>
              <a:t>Add the second and third numbers? What do you get?  1+1=2</a:t>
            </a:r>
          </a:p>
          <a:p>
            <a:pPr algn="ctr"/>
            <a:r>
              <a:rPr lang="en-US" dirty="0" smtClean="0"/>
              <a:t>Add the third and fourth numbers? What do you get? 1+2=3</a:t>
            </a:r>
          </a:p>
          <a:p>
            <a:pPr algn="ctr"/>
            <a:r>
              <a:rPr lang="en-US" dirty="0" smtClean="0"/>
              <a:t>The next number is found by adding the two numbers before it. </a:t>
            </a:r>
          </a:p>
          <a:p>
            <a:pPr algn="ctr"/>
            <a:endParaRPr lang="en-US" dirty="0"/>
          </a:p>
          <a:p>
            <a:pPr algn="ctr"/>
            <a:r>
              <a:rPr lang="en-US" sz="2800" b="1" dirty="0" smtClean="0"/>
              <a:t>What’s the next number in the sequence?</a:t>
            </a:r>
            <a:r>
              <a:rPr lang="en-US" sz="2800" b="1" dirty="0"/>
              <a:t> </a:t>
            </a:r>
            <a:r>
              <a:rPr lang="en-US" sz="1000" b="1" dirty="0"/>
              <a:t>(It’s 34.)</a:t>
            </a:r>
            <a:r>
              <a:rPr lang="en-US" sz="3600" b="1" dirty="0"/>
              <a:t> </a:t>
            </a:r>
          </a:p>
          <a:p>
            <a:endParaRPr lang="en-US" sz="3600" b="1" dirty="0" smtClean="0"/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Well, why do we care? 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05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401" y="677334"/>
            <a:ext cx="2970091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1492" y="677334"/>
            <a:ext cx="2878115" cy="27824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9607" y="677333"/>
            <a:ext cx="2323083" cy="2743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16" y="3420534"/>
            <a:ext cx="2090057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973" y="3420534"/>
            <a:ext cx="2743200" cy="274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1173" y="3459749"/>
            <a:ext cx="3201517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350482"/>
            <a:ext cx="8971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do these images have in common?  How do you think it relates to Fibonacci’s sequence?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099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05" y="1909467"/>
            <a:ext cx="6350000" cy="391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884" y="312320"/>
            <a:ext cx="814883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Let’s look at Fibonacci’s sequence and apply it to geometry. </a:t>
            </a:r>
          </a:p>
          <a:p>
            <a:r>
              <a:rPr lang="en-US" dirty="0" smtClean="0"/>
              <a:t>Start with a square. Call it #1. The square is 1 x 1. </a:t>
            </a:r>
          </a:p>
          <a:p>
            <a:r>
              <a:rPr lang="en-US" dirty="0" smtClean="0"/>
              <a:t>Add one next to it. This square will be 1 x 1, too. </a:t>
            </a:r>
          </a:p>
          <a:p>
            <a:r>
              <a:rPr lang="en-US" dirty="0" smtClean="0"/>
              <a:t>Add a third square whole side length is the addition of the first two square. It is 2 x 2.</a:t>
            </a:r>
          </a:p>
          <a:p>
            <a:r>
              <a:rPr lang="en-US" dirty="0" smtClean="0"/>
              <a:t>Keep going. What do you notice about the sequence of squares. 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0220" y="6085256"/>
            <a:ext cx="42643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It</a:t>
            </a:r>
            <a:r>
              <a:rPr lang="fr-FR" sz="2800" dirty="0" smtClean="0"/>
              <a:t>’</a:t>
            </a:r>
            <a:r>
              <a:rPr lang="en-US" sz="2800" dirty="0" smtClean="0"/>
              <a:t>s the Fibonacci Sequence!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869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488019"/>
            <a:ext cx="6350000" cy="391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9586" y="350161"/>
            <a:ext cx="73901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Now, start at square #1 and draw an arc from one corner to the next. </a:t>
            </a:r>
          </a:p>
          <a:p>
            <a:r>
              <a:rPr lang="en-US" sz="2000" dirty="0" smtClean="0"/>
              <a:t>Continue into the next squares….</a:t>
            </a:r>
            <a:endParaRPr lang="en-US" sz="2000" dirty="0"/>
          </a:p>
        </p:txBody>
      </p:sp>
      <p:sp>
        <p:nvSpPr>
          <p:cNvPr id="4" name="Arc 3"/>
          <p:cNvSpPr/>
          <p:nvPr/>
        </p:nvSpPr>
        <p:spPr>
          <a:xfrm rot="10800000">
            <a:off x="5336117" y="1987548"/>
            <a:ext cx="914400" cy="914400"/>
          </a:xfrm>
          <a:prstGeom prst="arc">
            <a:avLst>
              <a:gd name="adj1" fmla="val 11217691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Arc 5"/>
          <p:cNvSpPr/>
          <p:nvPr/>
        </p:nvSpPr>
        <p:spPr>
          <a:xfrm>
            <a:off x="5336116" y="1488019"/>
            <a:ext cx="1966383" cy="1691216"/>
          </a:xfrm>
          <a:prstGeom prst="arc">
            <a:avLst>
              <a:gd name="adj1" fmla="val 10262421"/>
              <a:gd name="adj2" fmla="val 16218263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>
            <a:off x="5302344" y="1494371"/>
            <a:ext cx="2387318" cy="2992962"/>
          </a:xfrm>
          <a:prstGeom prst="arc">
            <a:avLst>
              <a:gd name="adj1" fmla="val 15938102"/>
              <a:gd name="adj2" fmla="val 0"/>
            </a:avLst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5000" y="5685249"/>
            <a:ext cx="7524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will happen as you keep drawing these arcs?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8702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1019235" y="1027936"/>
            <a:ext cx="722518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6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33" y="0"/>
            <a:ext cx="514551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1151466"/>
            <a:ext cx="2675467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do you notice in this photograph?</a:t>
            </a:r>
          </a:p>
          <a:p>
            <a:endParaRPr lang="en-US" dirty="0"/>
          </a:p>
          <a:p>
            <a:r>
              <a:rPr lang="en-US" dirty="0" smtClean="0"/>
              <a:t>Artist Mario </a:t>
            </a:r>
            <a:r>
              <a:rPr lang="en-US" dirty="0" err="1" smtClean="0"/>
              <a:t>Merz</a:t>
            </a:r>
            <a:r>
              <a:rPr lang="en-US" dirty="0" smtClean="0"/>
              <a:t> created this neon sculpture on the chimney of a power plant. Do you notice a pattern? What are the next numbers in the sequence? </a:t>
            </a:r>
          </a:p>
          <a:p>
            <a:endParaRPr lang="en-US" dirty="0"/>
          </a:p>
          <a:p>
            <a:r>
              <a:rPr lang="en-US" dirty="0" smtClean="0"/>
              <a:t>Why create art for public spaces? </a:t>
            </a:r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dirty="0" err="1" smtClean="0"/>
              <a:t>Merz</a:t>
            </a:r>
            <a:r>
              <a:rPr lang="en-US" dirty="0" smtClean="0"/>
              <a:t>, the Fibonacci sequence suggests infinity – why do you think he would put it on a power plant’s chimney? </a:t>
            </a:r>
          </a:p>
        </p:txBody>
      </p:sp>
    </p:spTree>
    <p:extLst>
      <p:ext uri="{BB962C8B-B14F-4D97-AF65-F5344CB8AC3E}">
        <p14:creationId xmlns:p14="http://schemas.microsoft.com/office/powerpoint/2010/main" val="3407348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MICO_SAAM_10381304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33" y="1134533"/>
            <a:ext cx="5794218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9868" y="2065867"/>
            <a:ext cx="2286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Describe </a:t>
            </a:r>
            <a:r>
              <a:rPr lang="en-US" dirty="0" err="1" smtClean="0"/>
              <a:t>Sudduth’s</a:t>
            </a:r>
            <a:r>
              <a:rPr lang="en-US" dirty="0" smtClean="0"/>
              <a:t> artwork. </a:t>
            </a:r>
          </a:p>
          <a:p>
            <a:endParaRPr lang="en-US" dirty="0"/>
          </a:p>
          <a:p>
            <a:r>
              <a:rPr lang="en-US" dirty="0" smtClean="0"/>
              <a:t>She has incorporated the Fibonacci Sequence. What kind of pattern has it created? </a:t>
            </a:r>
          </a:p>
          <a:p>
            <a:endParaRPr lang="en-US" dirty="0"/>
          </a:p>
          <a:p>
            <a:r>
              <a:rPr lang="en-US" dirty="0" smtClean="0"/>
              <a:t>How do you see the Fibonacci Sequence incorporated here?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3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OMA_103123110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1198"/>
            <a:ext cx="9144000" cy="433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9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5-05-31 at 10.28.25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198" y="950059"/>
            <a:ext cx="3436004" cy="3162836"/>
          </a:xfrm>
          <a:prstGeom prst="rect">
            <a:avLst/>
          </a:prstGeom>
        </p:spPr>
      </p:pic>
      <p:pic>
        <p:nvPicPr>
          <p:cNvPr id="5" name="Picture 4" descr="Screen Shot 2015-05-31 at 10.27.51 A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8339" y="2765322"/>
            <a:ext cx="4108264" cy="386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5804" y="3361552"/>
            <a:ext cx="653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www.khanacademy.org</a:t>
            </a:r>
            <a:r>
              <a:rPr lang="en-US" dirty="0">
                <a:hlinkClick r:id="rId2"/>
              </a:rPr>
              <a:t>/math/recreational-math/vi-hart/spirals-</a:t>
            </a:r>
            <a:r>
              <a:rPr lang="en-US" dirty="0" err="1">
                <a:hlinkClick r:id="rId2"/>
              </a:rPr>
              <a:t>fibonacci</a:t>
            </a:r>
            <a:r>
              <a:rPr lang="en-US" dirty="0">
                <a:hlinkClick r:id="rId2"/>
              </a:rPr>
              <a:t>/v/doodling-in-math-spirals-fibonacci-and-being-a-plant-1-of-3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5804" y="2217548"/>
            <a:ext cx="728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Doodling in Math: Spirals, Fibonacci,</a:t>
            </a:r>
          </a:p>
          <a:p>
            <a:r>
              <a:rPr lang="en-US" sz="2800" i="1" dirty="0" smtClean="0"/>
              <a:t> and Being a Plant [1/3]   </a:t>
            </a:r>
            <a:endParaRPr lang="en-US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45804" y="4788888"/>
            <a:ext cx="2041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(Running time 5:54)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64337" y="1659467"/>
            <a:ext cx="5044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short video on spirals and the Fibonacci Sequence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011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5804" y="3361552"/>
            <a:ext cx="653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www.khanacademy.org</a:t>
            </a:r>
            <a:r>
              <a:rPr lang="en-US" dirty="0">
                <a:hlinkClick r:id="rId2"/>
              </a:rPr>
              <a:t>/math/recreational-math/vi-hart/spirals-</a:t>
            </a:r>
            <a:r>
              <a:rPr lang="en-US" dirty="0" err="1">
                <a:hlinkClick r:id="rId2"/>
              </a:rPr>
              <a:t>fibonacci</a:t>
            </a:r>
            <a:r>
              <a:rPr lang="en-US" dirty="0">
                <a:hlinkClick r:id="rId2"/>
              </a:rPr>
              <a:t>/v/doodling-in-math-spirals-fibonacci-and-being-a-plant-1-of-3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5804" y="2217548"/>
            <a:ext cx="728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Doodling in Math: Spirals, Fibonacci,</a:t>
            </a:r>
          </a:p>
          <a:p>
            <a:r>
              <a:rPr lang="en-US" sz="2800" i="1" dirty="0" smtClean="0"/>
              <a:t> and Being a Plant [1/3]   </a:t>
            </a:r>
            <a:endParaRPr lang="en-US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145804" y="4788888"/>
            <a:ext cx="2041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(Running time 5:54)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64337" y="1659467"/>
            <a:ext cx="5044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short video on spirals and the Fibonacci Sequence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43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9231" y="1270096"/>
            <a:ext cx="686970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Extension Activities</a:t>
            </a:r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Create Fibonacci-inspired artwork:</a:t>
            </a:r>
          </a:p>
          <a:p>
            <a:endParaRPr lang="en-US" sz="2400" dirty="0" smtClean="0"/>
          </a:p>
          <a:p>
            <a:pPr marL="742950" lvl="1" indent="-285750">
              <a:buFont typeface="Courier New"/>
              <a:buChar char="o"/>
            </a:pPr>
            <a:r>
              <a:rPr lang="en-US" sz="2400" dirty="0" smtClean="0"/>
              <a:t>Draw a series of Fibonacci-inspires scenes like </a:t>
            </a:r>
            <a:r>
              <a:rPr lang="en-US" sz="2400" dirty="0" err="1" smtClean="0"/>
              <a:t>Merz’s</a:t>
            </a:r>
            <a:r>
              <a:rPr lang="en-US" sz="2400" dirty="0" smtClean="0"/>
              <a:t> </a:t>
            </a:r>
            <a:r>
              <a:rPr lang="en-US" sz="2400" i="1" dirty="0" smtClean="0"/>
              <a:t>A Real Sum is a Sum of People.</a:t>
            </a:r>
            <a:r>
              <a:rPr lang="en-US" sz="2400" dirty="0" smtClean="0"/>
              <a:t> Choose a different setting and subjects. 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400" dirty="0" smtClean="0"/>
              <a:t>Use the Fibonacci sequence to create a design like </a:t>
            </a:r>
            <a:r>
              <a:rPr lang="en-US" sz="2400" dirty="0" err="1" smtClean="0"/>
              <a:t>Sudduth’s</a:t>
            </a:r>
            <a:r>
              <a:rPr lang="en-US" sz="2400" dirty="0" smtClean="0"/>
              <a:t> </a:t>
            </a:r>
            <a:r>
              <a:rPr lang="en-US" sz="2400" i="1" dirty="0" smtClean="0"/>
              <a:t>Fibonacci 5.  </a:t>
            </a:r>
            <a:endParaRPr lang="en-US" sz="2400" i="1" dirty="0"/>
          </a:p>
          <a:p>
            <a:pPr marL="742950" lvl="1" indent="-285750">
              <a:buFont typeface="Courier New"/>
              <a:buChar char="o"/>
            </a:pPr>
            <a:r>
              <a:rPr lang="en-US" sz="2400" dirty="0" smtClean="0"/>
              <a:t>Find </a:t>
            </a:r>
            <a:r>
              <a:rPr lang="en-US" sz="2400" dirty="0"/>
              <a:t>a pine cone and count the spirals in different directions. Paint/decorate it. </a:t>
            </a:r>
          </a:p>
          <a:p>
            <a:pPr marL="742950" lvl="1" indent="-285750">
              <a:buFont typeface="Arial"/>
              <a:buChar char="•"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538961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773</Words>
  <Application>Microsoft Macintosh PowerPoint</Application>
  <PresentationFormat>On-screen Show (4:3)</PresentationFormat>
  <Paragraphs>107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Benner</dc:creator>
  <cp:lastModifiedBy>Josh Youngblood</cp:lastModifiedBy>
  <cp:revision>2</cp:revision>
  <dcterms:created xsi:type="dcterms:W3CDTF">2015-10-12T13:31:42Z</dcterms:created>
  <dcterms:modified xsi:type="dcterms:W3CDTF">2015-12-13T23:42:26Z</dcterms:modified>
</cp:coreProperties>
</file>