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4" r:id="rId2"/>
    <p:sldId id="265" r:id="rId3"/>
    <p:sldId id="271" r:id="rId4"/>
    <p:sldId id="262" r:id="rId5"/>
    <p:sldId id="266" r:id="rId6"/>
    <p:sldId id="257" r:id="rId7"/>
    <p:sldId id="267" r:id="rId8"/>
    <p:sldId id="259" r:id="rId9"/>
    <p:sldId id="269" r:id="rId10"/>
    <p:sldId id="260" r:id="rId11"/>
    <p:sldId id="270" r:id="rId12"/>
    <p:sldId id="256" r:id="rId13"/>
    <p:sldId id="268" r:id="rId14"/>
    <p:sldId id="261" r:id="rId15"/>
    <p:sldId id="272"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09ABC-2417-804F-A904-847B7F11AF4F}" type="datetimeFigureOut">
              <a:rPr lang="en-US" smtClean="0"/>
              <a:pPr/>
              <a:t>10/1/2019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3DF10-5647-714D-930E-3E010CF18B1C}" type="slidenum">
              <a:rPr lang="en-US" smtClean="0"/>
              <a:pPr/>
              <a:t>‹#›</a:t>
            </a:fld>
            <a:endParaRPr lang="en-US"/>
          </a:p>
        </p:txBody>
      </p:sp>
    </p:spTree>
    <p:extLst>
      <p:ext uri="{BB962C8B-B14F-4D97-AF65-F5344CB8AC3E}">
        <p14:creationId xmlns:p14="http://schemas.microsoft.com/office/powerpoint/2010/main" xmlns="" val="1545500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3DF10-5647-714D-930E-3E010CF18B1C}" type="slidenum">
              <a:rPr lang="en-US" smtClean="0"/>
              <a:pPr/>
              <a:t>4</a:t>
            </a:fld>
            <a:endParaRPr lang="en-US"/>
          </a:p>
        </p:txBody>
      </p:sp>
    </p:spTree>
    <p:extLst>
      <p:ext uri="{BB962C8B-B14F-4D97-AF65-F5344CB8AC3E}">
        <p14:creationId xmlns:p14="http://schemas.microsoft.com/office/powerpoint/2010/main" xmlns="" val="426007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3DF10-5647-714D-930E-3E010CF18B1C}" type="slidenum">
              <a:rPr lang="en-US" smtClean="0"/>
              <a:pPr/>
              <a:t>6</a:t>
            </a:fld>
            <a:endParaRPr lang="en-US"/>
          </a:p>
        </p:txBody>
      </p:sp>
    </p:spTree>
    <p:extLst>
      <p:ext uri="{BB962C8B-B14F-4D97-AF65-F5344CB8AC3E}">
        <p14:creationId xmlns:p14="http://schemas.microsoft.com/office/powerpoint/2010/main" xmlns="" val="21709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3DF10-5647-714D-930E-3E010CF18B1C}" type="slidenum">
              <a:rPr lang="en-US" smtClean="0"/>
              <a:pPr/>
              <a:t>8</a:t>
            </a:fld>
            <a:endParaRPr lang="en-US"/>
          </a:p>
        </p:txBody>
      </p:sp>
    </p:spTree>
    <p:extLst>
      <p:ext uri="{BB962C8B-B14F-4D97-AF65-F5344CB8AC3E}">
        <p14:creationId xmlns:p14="http://schemas.microsoft.com/office/powerpoint/2010/main" xmlns="" val="102228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Tornado</a:t>
            </a:r>
          </a:p>
          <a:p>
            <a:r>
              <a:rPr lang="en-US" dirty="0" smtClean="0"/>
              <a:t>James </a:t>
            </a:r>
            <a:r>
              <a:rPr lang="en-US" dirty="0" err="1" smtClean="0"/>
              <a:t>Surls</a:t>
            </a:r>
            <a:r>
              <a:rPr lang="en-US" dirty="0" smtClean="0"/>
              <a:t> (b.</a:t>
            </a:r>
            <a:r>
              <a:rPr lang="en-US" baseline="0" dirty="0" smtClean="0"/>
              <a:t> 1943) </a:t>
            </a:r>
          </a:p>
          <a:p>
            <a:r>
              <a:rPr lang="en-US" baseline="0" dirty="0" smtClean="0"/>
              <a:t>1977</a:t>
            </a:r>
          </a:p>
          <a:p>
            <a:r>
              <a:rPr lang="en-US" baseline="0" dirty="0" smtClean="0"/>
              <a:t>Sculpture/</a:t>
            </a:r>
            <a:r>
              <a:rPr lang="en-US" baseline="0" dirty="0" err="1" smtClean="0"/>
              <a:t>sweetgum</a:t>
            </a:r>
            <a:r>
              <a:rPr lang="en-US" baseline="0" dirty="0" smtClean="0"/>
              <a:t>, oak, pine/103x29x39 inches</a:t>
            </a:r>
          </a:p>
        </p:txBody>
      </p:sp>
      <p:sp>
        <p:nvSpPr>
          <p:cNvPr id="4" name="Slide Number Placeholder 3"/>
          <p:cNvSpPr>
            <a:spLocks noGrp="1"/>
          </p:cNvSpPr>
          <p:nvPr>
            <p:ph type="sldNum" sz="quarter" idx="10"/>
          </p:nvPr>
        </p:nvSpPr>
        <p:spPr/>
        <p:txBody>
          <a:bodyPr/>
          <a:lstStyle/>
          <a:p>
            <a:fld id="{A423DF10-5647-714D-930E-3E010CF18B1C}" type="slidenum">
              <a:rPr lang="en-US" smtClean="0"/>
              <a:pPr/>
              <a:t>10</a:t>
            </a:fld>
            <a:endParaRPr lang="en-US"/>
          </a:p>
        </p:txBody>
      </p:sp>
    </p:spTree>
    <p:extLst>
      <p:ext uri="{BB962C8B-B14F-4D97-AF65-F5344CB8AC3E}">
        <p14:creationId xmlns:p14="http://schemas.microsoft.com/office/powerpoint/2010/main" xmlns="" val="173839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www.newgrounds.com</a:t>
            </a:r>
            <a:r>
              <a:rPr lang="en-US" dirty="0" smtClean="0"/>
              <a:t>/art/view/fifty-50/japan-earthquake</a:t>
            </a:r>
            <a:endParaRPr lang="en-US" dirty="0"/>
          </a:p>
        </p:txBody>
      </p:sp>
      <p:sp>
        <p:nvSpPr>
          <p:cNvPr id="4" name="Slide Number Placeholder 3"/>
          <p:cNvSpPr>
            <a:spLocks noGrp="1"/>
          </p:cNvSpPr>
          <p:nvPr>
            <p:ph type="sldNum" sz="quarter" idx="10"/>
          </p:nvPr>
        </p:nvSpPr>
        <p:spPr/>
        <p:txBody>
          <a:bodyPr/>
          <a:lstStyle/>
          <a:p>
            <a:fld id="{A423DF10-5647-714D-930E-3E010CF18B1C}" type="slidenum">
              <a:rPr lang="en-US" smtClean="0"/>
              <a:pPr/>
              <a:t>12</a:t>
            </a:fld>
            <a:endParaRPr lang="en-US"/>
          </a:p>
        </p:txBody>
      </p:sp>
    </p:spTree>
    <p:extLst>
      <p:ext uri="{BB962C8B-B14F-4D97-AF65-F5344CB8AC3E}">
        <p14:creationId xmlns:p14="http://schemas.microsoft.com/office/powerpoint/2010/main" xmlns="" val="177706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Drought-Stricken</a:t>
            </a:r>
            <a:r>
              <a:rPr lang="en-US" baseline="0" dirty="0" smtClean="0"/>
              <a:t> Area</a:t>
            </a:r>
          </a:p>
          <a:p>
            <a:r>
              <a:rPr lang="en-US" baseline="0" dirty="0" err="1" smtClean="0"/>
              <a:t>Alexandre</a:t>
            </a:r>
            <a:r>
              <a:rPr lang="en-US" baseline="0" dirty="0" smtClean="0"/>
              <a:t> Hogue </a:t>
            </a:r>
          </a:p>
          <a:p>
            <a:r>
              <a:rPr lang="en-US" baseline="0" dirty="0" smtClean="0"/>
              <a:t>1934</a:t>
            </a:r>
          </a:p>
          <a:p>
            <a:r>
              <a:rPr lang="en-US" baseline="0" dirty="0" smtClean="0"/>
              <a:t>Oil painting/30 x 42 inches/Dallas Museum of Art</a:t>
            </a:r>
            <a:endParaRPr lang="en-US" dirty="0"/>
          </a:p>
        </p:txBody>
      </p:sp>
      <p:sp>
        <p:nvSpPr>
          <p:cNvPr id="4" name="Slide Number Placeholder 3"/>
          <p:cNvSpPr>
            <a:spLocks noGrp="1"/>
          </p:cNvSpPr>
          <p:nvPr>
            <p:ph type="sldNum" sz="quarter" idx="10"/>
          </p:nvPr>
        </p:nvSpPr>
        <p:spPr/>
        <p:txBody>
          <a:bodyPr/>
          <a:lstStyle/>
          <a:p>
            <a:fld id="{A423DF10-5647-714D-930E-3E010CF18B1C}" type="slidenum">
              <a:rPr lang="en-US" smtClean="0"/>
              <a:pPr/>
              <a:t>14</a:t>
            </a:fld>
            <a:endParaRPr lang="en-US"/>
          </a:p>
        </p:txBody>
      </p:sp>
    </p:spTree>
    <p:extLst>
      <p:ext uri="{BB962C8B-B14F-4D97-AF65-F5344CB8AC3E}">
        <p14:creationId xmlns:p14="http://schemas.microsoft.com/office/powerpoint/2010/main" xmlns="" val="20890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6455990-08B8-AE45-8CA2-7E2D54649C77}"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20249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455990-08B8-AE45-8CA2-7E2D54649C77}"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319076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455990-08B8-AE45-8CA2-7E2D54649C77}"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320231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6455990-08B8-AE45-8CA2-7E2D54649C77}"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220808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6455990-08B8-AE45-8CA2-7E2D54649C77}"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166844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6455990-08B8-AE45-8CA2-7E2D54649C77}"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326100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6455990-08B8-AE45-8CA2-7E2D54649C77}" type="datetimeFigureOut">
              <a:rPr lang="en-US" smtClean="0"/>
              <a:pPr/>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25154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6455990-08B8-AE45-8CA2-7E2D54649C77}" type="datetimeFigureOut">
              <a:rPr lang="en-US" smtClean="0"/>
              <a:pPr/>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257707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5990-08B8-AE45-8CA2-7E2D54649C77}" type="datetimeFigureOut">
              <a:rPr lang="en-US" smtClean="0"/>
              <a:pPr/>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336807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455990-08B8-AE45-8CA2-7E2D54649C77}"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257044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6455990-08B8-AE45-8CA2-7E2D54649C77}"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290162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55990-08B8-AE45-8CA2-7E2D54649C77}" type="datetimeFigureOut">
              <a:rPr lang="en-US" smtClean="0"/>
              <a:pPr/>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F2490-F168-DE49-A875-BB5A9DDD9FAF}" type="slidenum">
              <a:rPr lang="en-US" smtClean="0"/>
              <a:pPr/>
              <a:t>‹#›</a:t>
            </a:fld>
            <a:endParaRPr lang="en-US"/>
          </a:p>
        </p:txBody>
      </p:sp>
    </p:spTree>
    <p:extLst>
      <p:ext uri="{BB962C8B-B14F-4D97-AF65-F5344CB8AC3E}">
        <p14:creationId xmlns:p14="http://schemas.microsoft.com/office/powerpoint/2010/main" xmlns="" val="1028977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4077" y="731323"/>
            <a:ext cx="7714676" cy="1200329"/>
          </a:xfrm>
          <a:prstGeom prst="rect">
            <a:avLst/>
          </a:prstGeom>
          <a:noFill/>
        </p:spPr>
        <p:txBody>
          <a:bodyPr wrap="none" rtlCol="0">
            <a:spAutoFit/>
          </a:bodyPr>
          <a:lstStyle/>
          <a:p>
            <a:r>
              <a:rPr lang="en-US" sz="7200" dirty="0" smtClean="0"/>
              <a:t>Reflecting Life in Art</a:t>
            </a:r>
            <a:endParaRPr lang="en-US" sz="7200" dirty="0"/>
          </a:p>
        </p:txBody>
      </p:sp>
      <p:pic>
        <p:nvPicPr>
          <p:cNvPr id="6" name="Picture 5" descr="Logo4_ArtSparks.jpg.pdf"/>
          <p:cNvPicPr>
            <a:picLocks noChangeAspect="1"/>
          </p:cNvPicPr>
          <p:nvPr/>
        </p:nvPicPr>
        <p:blipFill rotWithShape="1">
          <a:blip r:embed="rId2">
            <a:extLst>
              <a:ext uri="{28A0092B-C50C-407E-A947-70E740481C1C}">
                <a14:useLocalDpi xmlns:a14="http://schemas.microsoft.com/office/drawing/2010/main" xmlns="" val="0"/>
              </a:ext>
            </a:extLst>
          </a:blip>
          <a:srcRect t="33798" r="1153" b="38575"/>
          <a:stretch/>
        </p:blipFill>
        <p:spPr>
          <a:xfrm>
            <a:off x="4449656" y="4265923"/>
            <a:ext cx="5238255" cy="1894642"/>
          </a:xfrm>
          <a:prstGeom prst="rect">
            <a:avLst/>
          </a:prstGeom>
        </p:spPr>
      </p:pic>
      <p:sp>
        <p:nvSpPr>
          <p:cNvPr id="2" name="TextBox 1"/>
          <p:cNvSpPr txBox="1"/>
          <p:nvPr/>
        </p:nvSpPr>
        <p:spPr>
          <a:xfrm>
            <a:off x="641803" y="1931652"/>
            <a:ext cx="2685050" cy="461665"/>
          </a:xfrm>
          <a:prstGeom prst="rect">
            <a:avLst/>
          </a:prstGeom>
          <a:noFill/>
        </p:spPr>
        <p:txBody>
          <a:bodyPr wrap="none" rtlCol="0">
            <a:spAutoFit/>
          </a:bodyPr>
          <a:lstStyle/>
          <a:p>
            <a:r>
              <a:rPr lang="en-US" sz="2400" dirty="0" smtClean="0"/>
              <a:t>Volunteer Materials </a:t>
            </a:r>
            <a:endParaRPr lang="en-US" sz="2400" dirty="0"/>
          </a:p>
        </p:txBody>
      </p:sp>
    </p:spTree>
    <p:extLst>
      <p:ext uri="{BB962C8B-B14F-4D97-AF65-F5344CB8AC3E}">
        <p14:creationId xmlns:p14="http://schemas.microsoft.com/office/powerpoint/2010/main" xmlns="" val="3537736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STOR_103_41822000499325.jpg"/>
          <p:cNvPicPr>
            <a:picLocks noChangeAspect="1"/>
          </p:cNvPicPr>
          <p:nvPr/>
        </p:nvPicPr>
        <p:blipFill>
          <a:blip r:embed="rId3"/>
          <a:stretch>
            <a:fillRect/>
          </a:stretch>
        </p:blipFill>
        <p:spPr>
          <a:xfrm>
            <a:off x="949737" y="114300"/>
            <a:ext cx="7041737" cy="5596082"/>
          </a:xfrm>
          <a:prstGeom prst="rect">
            <a:avLst/>
          </a:prstGeom>
        </p:spPr>
      </p:pic>
      <p:sp>
        <p:nvSpPr>
          <p:cNvPr id="3" name="TextBox 2"/>
          <p:cNvSpPr txBox="1"/>
          <p:nvPr/>
        </p:nvSpPr>
        <p:spPr>
          <a:xfrm>
            <a:off x="704849" y="5710382"/>
            <a:ext cx="8006293" cy="1200329"/>
          </a:xfrm>
          <a:prstGeom prst="rect">
            <a:avLst/>
          </a:prstGeom>
          <a:noFill/>
        </p:spPr>
        <p:txBody>
          <a:bodyPr wrap="square" rtlCol="0">
            <a:spAutoFit/>
          </a:bodyPr>
          <a:lstStyle/>
          <a:p>
            <a:r>
              <a:rPr lang="en-US" dirty="0" smtClean="0"/>
              <a:t>What do you notice in the picture? </a:t>
            </a:r>
          </a:p>
          <a:p>
            <a:r>
              <a:rPr lang="en-US" dirty="0" smtClean="0"/>
              <a:t>What </a:t>
            </a:r>
            <a:r>
              <a:rPr lang="en-US" dirty="0" smtClean="0"/>
              <a:t>do you think the Artist’s motivation was for painting this scene?</a:t>
            </a:r>
            <a:endParaRPr lang="en-US" dirty="0" smtClean="0"/>
          </a:p>
          <a:p>
            <a:r>
              <a:rPr lang="en-US" dirty="0" smtClean="0"/>
              <a:t>What story does this image tell? </a:t>
            </a:r>
          </a:p>
          <a:p>
            <a:r>
              <a:rPr lang="en-US" dirty="0" smtClean="0"/>
              <a:t>What can you tell about the man out from the painting?</a:t>
            </a:r>
            <a:endParaRPr lang="en-US" dirty="0"/>
          </a:p>
        </p:txBody>
      </p:sp>
    </p:spTree>
    <p:extLst>
      <p:ext uri="{BB962C8B-B14F-4D97-AF65-F5344CB8AC3E}">
        <p14:creationId xmlns:p14="http://schemas.microsoft.com/office/powerpoint/2010/main" xmlns="" val="171704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41019" y="228600"/>
            <a:ext cx="2373981" cy="1828800"/>
          </a:xfrm>
          <a:prstGeom prst="rect">
            <a:avLst/>
          </a:prstGeom>
        </p:spPr>
      </p:pic>
      <p:sp>
        <p:nvSpPr>
          <p:cNvPr id="3" name="TextBox 2"/>
          <p:cNvSpPr txBox="1"/>
          <p:nvPr/>
        </p:nvSpPr>
        <p:spPr>
          <a:xfrm>
            <a:off x="518583" y="1856095"/>
            <a:ext cx="3230271" cy="738664"/>
          </a:xfrm>
          <a:prstGeom prst="rect">
            <a:avLst/>
          </a:prstGeom>
          <a:noFill/>
        </p:spPr>
        <p:txBody>
          <a:bodyPr wrap="none" rtlCol="0">
            <a:spAutoFit/>
          </a:bodyPr>
          <a:lstStyle/>
          <a:p>
            <a:r>
              <a:rPr lang="en-US" sz="2400" dirty="0"/>
              <a:t>Background Information</a:t>
            </a:r>
          </a:p>
          <a:p>
            <a:endParaRPr lang="en-US" dirty="0"/>
          </a:p>
        </p:txBody>
      </p:sp>
      <p:sp>
        <p:nvSpPr>
          <p:cNvPr id="4" name="TextBox 3"/>
          <p:cNvSpPr txBox="1"/>
          <p:nvPr/>
        </p:nvSpPr>
        <p:spPr>
          <a:xfrm>
            <a:off x="518584" y="5904726"/>
            <a:ext cx="1161045" cy="461665"/>
          </a:xfrm>
          <a:prstGeom prst="rect">
            <a:avLst/>
          </a:prstGeom>
          <a:noFill/>
        </p:spPr>
        <p:txBody>
          <a:bodyPr wrap="square" rtlCol="0">
            <a:spAutoFit/>
          </a:bodyPr>
          <a:lstStyle/>
          <a:p>
            <a:r>
              <a:rPr lang="en-US" sz="2400" dirty="0" smtClean="0"/>
              <a:t>Sources</a:t>
            </a:r>
            <a:endParaRPr lang="en-US" sz="2400" dirty="0"/>
          </a:p>
        </p:txBody>
      </p:sp>
      <p:sp>
        <p:nvSpPr>
          <p:cNvPr id="5" name="TextBox 4"/>
          <p:cNvSpPr txBox="1"/>
          <p:nvPr/>
        </p:nvSpPr>
        <p:spPr>
          <a:xfrm>
            <a:off x="518583" y="330201"/>
            <a:ext cx="5005922" cy="1384995"/>
          </a:xfrm>
          <a:prstGeom prst="rect">
            <a:avLst/>
          </a:prstGeom>
          <a:noFill/>
        </p:spPr>
        <p:txBody>
          <a:bodyPr wrap="none" rtlCol="0">
            <a:spAutoFit/>
          </a:bodyPr>
          <a:lstStyle/>
          <a:p>
            <a:r>
              <a:rPr lang="en-US" sz="3600" b="1" dirty="0" smtClean="0"/>
              <a:t>Two </a:t>
            </a:r>
            <a:r>
              <a:rPr lang="en-US" sz="3600" b="1" dirty="0" smtClean="0"/>
              <a:t>Riders on the </a:t>
            </a:r>
            <a:r>
              <a:rPr lang="en-US" sz="3600" b="1" dirty="0" smtClean="0"/>
              <a:t>Beach </a:t>
            </a:r>
          </a:p>
          <a:p>
            <a:r>
              <a:rPr lang="en-US" sz="2400" dirty="0" smtClean="0"/>
              <a:t>by </a:t>
            </a:r>
            <a:r>
              <a:rPr lang="en-US" sz="2400" dirty="0" smtClean="0"/>
              <a:t>Max Liebermann </a:t>
            </a:r>
            <a:endParaRPr lang="en-US" sz="2400" dirty="0" smtClean="0"/>
          </a:p>
          <a:p>
            <a:r>
              <a:rPr lang="en-US" sz="2400" dirty="0" smtClean="0"/>
              <a:t>(</a:t>
            </a:r>
            <a:r>
              <a:rPr lang="en-US" sz="2400" dirty="0" smtClean="0"/>
              <a:t>1901)</a:t>
            </a:r>
            <a:endParaRPr lang="en-US" sz="2400" dirty="0"/>
          </a:p>
        </p:txBody>
      </p:sp>
      <p:sp>
        <p:nvSpPr>
          <p:cNvPr id="6" name="TextBox 5"/>
          <p:cNvSpPr txBox="1"/>
          <p:nvPr/>
        </p:nvSpPr>
        <p:spPr>
          <a:xfrm>
            <a:off x="624560" y="6181725"/>
            <a:ext cx="7937501"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518584" y="2211407"/>
            <a:ext cx="8345102" cy="3816429"/>
          </a:xfrm>
          <a:prstGeom prst="rect">
            <a:avLst/>
          </a:prstGeom>
          <a:noFill/>
        </p:spPr>
        <p:txBody>
          <a:bodyPr wrap="square" rtlCol="0">
            <a:spAutoFit/>
          </a:bodyPr>
          <a:lstStyle/>
          <a:p>
            <a:r>
              <a:rPr lang="en-US" sz="1600" dirty="0" smtClean="0"/>
              <a:t>Max Liebermann is one of the most famous German Impressionist painters, a movement more associated with Claude Monet and </a:t>
            </a:r>
            <a:r>
              <a:rPr lang="en-US" sz="1600" dirty="0" err="1" smtClean="0"/>
              <a:t>Auguste</a:t>
            </a:r>
            <a:r>
              <a:rPr lang="en-US" sz="1600" dirty="0" smtClean="0"/>
              <a:t> Renoir from France than with German artists. Two Riders on the Beach (German: </a:t>
            </a:r>
            <a:r>
              <a:rPr lang="en-US" sz="1600" dirty="0" err="1" smtClean="0"/>
              <a:t>Zwei</a:t>
            </a:r>
            <a:r>
              <a:rPr lang="en-US" sz="1600" dirty="0" smtClean="0"/>
              <a:t> Reiter am Strand) is the title of two similar paintings by </a:t>
            </a:r>
            <a:r>
              <a:rPr lang="en-US" sz="1600" dirty="0" smtClean="0"/>
              <a:t>Max </a:t>
            </a:r>
            <a:r>
              <a:rPr lang="en-US" sz="1600" dirty="0" smtClean="0"/>
              <a:t>Liebermann. </a:t>
            </a:r>
            <a:r>
              <a:rPr lang="en-US" sz="1600" dirty="0" smtClean="0"/>
              <a:t>It was painted in 1901 </a:t>
            </a:r>
            <a:r>
              <a:rPr lang="en-US" sz="1600" dirty="0" smtClean="0"/>
              <a:t>while Liebermann was on vacation in </a:t>
            </a:r>
            <a:r>
              <a:rPr lang="en-US" sz="1600" dirty="0" err="1" smtClean="0"/>
              <a:t>Scheveningen</a:t>
            </a:r>
            <a:r>
              <a:rPr lang="en-US" sz="1600" dirty="0" smtClean="0"/>
              <a:t> on the North Sea. </a:t>
            </a:r>
            <a:endParaRPr lang="en-US" sz="1600" dirty="0" smtClean="0"/>
          </a:p>
          <a:p>
            <a:r>
              <a:rPr lang="en-US" sz="1600" dirty="0" smtClean="0"/>
              <a:t>This is not only a wonderful painting, it also has a fascinating and complicated history. It was originally owned by a Jewish factory owner in the 1930s, but was seized by Nazi authorities.    As Liebermann was Jewish, it was considered to be “degenerate” art and became part of Nazi art dealer Hildebrand </a:t>
            </a:r>
            <a:r>
              <a:rPr lang="en-US" sz="1600" dirty="0" err="1" smtClean="0"/>
              <a:t>Gurlitt’s</a:t>
            </a:r>
            <a:r>
              <a:rPr lang="en-US" sz="1600" dirty="0" smtClean="0"/>
              <a:t> collection.</a:t>
            </a:r>
          </a:p>
          <a:p>
            <a:r>
              <a:rPr lang="en-US" sz="1600" dirty="0" smtClean="0"/>
              <a:t>It was seized back by the Allies at the end of the war, before being returned to </a:t>
            </a:r>
            <a:r>
              <a:rPr lang="en-US" sz="1600" dirty="0" err="1" smtClean="0"/>
              <a:t>Gurlitt</a:t>
            </a:r>
            <a:r>
              <a:rPr lang="en-US" sz="1600" dirty="0" smtClean="0"/>
              <a:t> as he persuaded them he was its rightful owner. Then in 2012 it was famously rediscovered as part of his son Cornelius </a:t>
            </a:r>
            <a:r>
              <a:rPr lang="en-US" sz="1600" dirty="0" err="1" smtClean="0"/>
              <a:t>Gurlitt’s</a:t>
            </a:r>
            <a:r>
              <a:rPr lang="en-US" sz="1600" dirty="0" smtClean="0"/>
              <a:t> collection that had been stowed away in his Munich flat for decades.</a:t>
            </a:r>
          </a:p>
          <a:p>
            <a:r>
              <a:rPr lang="en-US" sz="1600" dirty="0" smtClean="0"/>
              <a:t>It was one of the few paintings from the horde to be returned to its original owner, who then sold it at Sotheby's to a private collector in 2015 for $2.9 million.</a:t>
            </a:r>
          </a:p>
          <a:p>
            <a:endParaRPr lang="en-US" dirty="0"/>
          </a:p>
        </p:txBody>
      </p:sp>
      <p:sp>
        <p:nvSpPr>
          <p:cNvPr id="9" name="Rectangle 8"/>
          <p:cNvSpPr/>
          <p:nvPr/>
        </p:nvSpPr>
        <p:spPr>
          <a:xfrm>
            <a:off x="128058" y="6197113"/>
            <a:ext cx="9344025" cy="584775"/>
          </a:xfrm>
          <a:prstGeom prst="rect">
            <a:avLst/>
          </a:prstGeom>
        </p:spPr>
        <p:txBody>
          <a:bodyPr wrap="square">
            <a:spAutoFit/>
          </a:bodyPr>
          <a:lstStyle/>
          <a:p>
            <a:r>
              <a:rPr lang="en-US" sz="1600" dirty="0" smtClean="0"/>
              <a:t>https://</a:t>
            </a:r>
            <a:r>
              <a:rPr lang="en-US" sz="1600" dirty="0" smtClean="0"/>
              <a:t>commons.wikimedia.org/w/index.php?curid=19494500</a:t>
            </a:r>
          </a:p>
          <a:p>
            <a:r>
              <a:rPr lang="en-US" sz="1600" dirty="0" smtClean="0"/>
              <a:t>https://www.thelocal.de/20161219/ten-german-paintings-you-need-to-see-durer-holbein-cranach-richter</a:t>
            </a:r>
            <a:endParaRPr lang="en-US" sz="1600" dirty="0"/>
          </a:p>
        </p:txBody>
      </p:sp>
    </p:spTree>
    <p:extLst>
      <p:ext uri="{BB962C8B-B14F-4D97-AF65-F5344CB8AC3E}">
        <p14:creationId xmlns:p14="http://schemas.microsoft.com/office/powerpoint/2010/main" xmlns="" val="201212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2903" y="143933"/>
            <a:ext cx="7180348" cy="5531391"/>
          </a:xfrm>
          <a:prstGeom prst="rect">
            <a:avLst/>
          </a:prstGeom>
        </p:spPr>
      </p:pic>
      <p:sp>
        <p:nvSpPr>
          <p:cNvPr id="2" name="TextBox 1"/>
          <p:cNvSpPr txBox="1"/>
          <p:nvPr/>
        </p:nvSpPr>
        <p:spPr>
          <a:xfrm>
            <a:off x="1047750" y="5675324"/>
            <a:ext cx="7175500" cy="1200329"/>
          </a:xfrm>
          <a:prstGeom prst="rect">
            <a:avLst/>
          </a:prstGeom>
          <a:noFill/>
        </p:spPr>
        <p:txBody>
          <a:bodyPr wrap="square" rtlCol="0">
            <a:spAutoFit/>
          </a:bodyPr>
          <a:lstStyle/>
          <a:p>
            <a:pPr>
              <a:buFont typeface="Arial" pitchFamily="34" charset="0"/>
              <a:buChar char="•"/>
            </a:pPr>
            <a:r>
              <a:rPr lang="en-US" dirty="0" smtClean="0"/>
              <a:t>What do you notice in </a:t>
            </a:r>
            <a:r>
              <a:rPr lang="en-US" dirty="0" smtClean="0"/>
              <a:t>this painting?</a:t>
            </a:r>
            <a:endParaRPr lang="en-US" dirty="0" smtClean="0"/>
          </a:p>
          <a:p>
            <a:pPr>
              <a:buFont typeface="Arial" pitchFamily="34" charset="0"/>
              <a:buChar char="•"/>
            </a:pPr>
            <a:r>
              <a:rPr lang="en-US" dirty="0" smtClean="0"/>
              <a:t>What idea or feeling might this painting  be reflecting? </a:t>
            </a:r>
          </a:p>
          <a:p>
            <a:pPr>
              <a:buFont typeface="Arial" pitchFamily="34" charset="0"/>
              <a:buChar char="•"/>
            </a:pPr>
            <a:r>
              <a:rPr lang="en-US" dirty="0" smtClean="0"/>
              <a:t>How do images from moments in time help people? </a:t>
            </a:r>
          </a:p>
          <a:p>
            <a:pPr>
              <a:buFont typeface="Arial" pitchFamily="34" charset="0"/>
              <a:buChar char="•"/>
            </a:pPr>
            <a:r>
              <a:rPr lang="en-US" dirty="0" smtClean="0"/>
              <a:t>Have you ever created art from a time you remember in your life?</a:t>
            </a:r>
            <a:endParaRPr lang="en-US" dirty="0" smtClean="0"/>
          </a:p>
        </p:txBody>
      </p:sp>
    </p:spTree>
    <p:extLst>
      <p:ext uri="{BB962C8B-B14F-4D97-AF65-F5344CB8AC3E}">
        <p14:creationId xmlns:p14="http://schemas.microsoft.com/office/powerpoint/2010/main" xmlns="" val="412063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NEGIE_4830006.jpg"/>
          <p:cNvPicPr>
            <a:picLocks noChangeAspect="1"/>
          </p:cNvPicPr>
          <p:nvPr/>
        </p:nvPicPr>
        <p:blipFill>
          <a:blip r:embed="rId2"/>
          <a:stretch>
            <a:fillRect/>
          </a:stretch>
        </p:blipFill>
        <p:spPr>
          <a:xfrm>
            <a:off x="6326622" y="469926"/>
            <a:ext cx="2311098" cy="1706241"/>
          </a:xfrm>
          <a:prstGeom prst="rect">
            <a:avLst/>
          </a:prstGeom>
        </p:spPr>
      </p:pic>
      <p:sp>
        <p:nvSpPr>
          <p:cNvPr id="3" name="TextBox 2"/>
          <p:cNvSpPr txBox="1"/>
          <p:nvPr/>
        </p:nvSpPr>
        <p:spPr>
          <a:xfrm>
            <a:off x="386292" y="1699735"/>
            <a:ext cx="3230271" cy="738664"/>
          </a:xfrm>
          <a:prstGeom prst="rect">
            <a:avLst/>
          </a:prstGeom>
          <a:noFill/>
        </p:spPr>
        <p:txBody>
          <a:bodyPr wrap="none" rtlCol="0">
            <a:spAutoFit/>
          </a:bodyPr>
          <a:lstStyle/>
          <a:p>
            <a:r>
              <a:rPr lang="en-US" sz="2400" dirty="0"/>
              <a:t>Background Information</a:t>
            </a:r>
          </a:p>
          <a:p>
            <a:endParaRPr lang="en-US" dirty="0"/>
          </a:p>
        </p:txBody>
      </p:sp>
      <p:sp>
        <p:nvSpPr>
          <p:cNvPr id="4" name="TextBox 3"/>
          <p:cNvSpPr txBox="1"/>
          <p:nvPr/>
        </p:nvSpPr>
        <p:spPr>
          <a:xfrm>
            <a:off x="446219" y="5886450"/>
            <a:ext cx="1161045" cy="461665"/>
          </a:xfrm>
          <a:prstGeom prst="rect">
            <a:avLst/>
          </a:prstGeom>
          <a:noFill/>
        </p:spPr>
        <p:txBody>
          <a:bodyPr wrap="none" rtlCol="0">
            <a:spAutoFit/>
          </a:bodyPr>
          <a:lstStyle/>
          <a:p>
            <a:r>
              <a:rPr lang="en-US" sz="2400" dirty="0" smtClean="0"/>
              <a:t>Sources</a:t>
            </a:r>
            <a:endParaRPr lang="en-US" sz="2400" dirty="0"/>
          </a:p>
        </p:txBody>
      </p:sp>
      <p:sp>
        <p:nvSpPr>
          <p:cNvPr id="5" name="TextBox 4"/>
          <p:cNvSpPr txBox="1"/>
          <p:nvPr/>
        </p:nvSpPr>
        <p:spPr>
          <a:xfrm>
            <a:off x="348982" y="352425"/>
            <a:ext cx="5950860" cy="1200329"/>
          </a:xfrm>
          <a:prstGeom prst="rect">
            <a:avLst/>
          </a:prstGeom>
          <a:noFill/>
        </p:spPr>
        <p:txBody>
          <a:bodyPr wrap="none" rtlCol="0">
            <a:spAutoFit/>
          </a:bodyPr>
          <a:lstStyle/>
          <a:p>
            <a:r>
              <a:rPr lang="en-US" sz="3600" dirty="0" smtClean="0"/>
              <a:t>Luncheon of the Boating Party </a:t>
            </a:r>
            <a:endParaRPr lang="en-US" sz="3600" dirty="0" smtClean="0"/>
          </a:p>
          <a:p>
            <a:r>
              <a:rPr lang="en-US" dirty="0" smtClean="0"/>
              <a:t>Pierre-</a:t>
            </a:r>
            <a:r>
              <a:rPr lang="en-US" dirty="0" err="1" smtClean="0"/>
              <a:t>Auguste</a:t>
            </a:r>
            <a:r>
              <a:rPr lang="en-US" dirty="0" smtClean="0"/>
              <a:t> Renoir </a:t>
            </a:r>
            <a:endParaRPr lang="en-US" dirty="0" smtClean="0"/>
          </a:p>
          <a:p>
            <a:r>
              <a:rPr lang="en-US" dirty="0" smtClean="0"/>
              <a:t>1880-1881</a:t>
            </a:r>
            <a:endParaRPr lang="en-US" dirty="0"/>
          </a:p>
        </p:txBody>
      </p:sp>
      <p:sp>
        <p:nvSpPr>
          <p:cNvPr id="6" name="TextBox 5"/>
          <p:cNvSpPr txBox="1"/>
          <p:nvPr/>
        </p:nvSpPr>
        <p:spPr>
          <a:xfrm>
            <a:off x="386292" y="2295728"/>
            <a:ext cx="8191500" cy="3293209"/>
          </a:xfrm>
          <a:prstGeom prst="rect">
            <a:avLst/>
          </a:prstGeom>
          <a:noFill/>
        </p:spPr>
        <p:txBody>
          <a:bodyPr wrap="square" rtlCol="0">
            <a:spAutoFit/>
          </a:bodyPr>
          <a:lstStyle/>
          <a:p>
            <a:r>
              <a:rPr lang="en-US" sz="1600" b="1" dirty="0" smtClean="0"/>
              <a:t>Pierre </a:t>
            </a:r>
            <a:r>
              <a:rPr lang="en-US" sz="1600" b="1" dirty="0" err="1" smtClean="0"/>
              <a:t>Auguste</a:t>
            </a:r>
            <a:r>
              <a:rPr lang="en-US" sz="1600" b="1" dirty="0" smtClean="0"/>
              <a:t> Renoir</a:t>
            </a:r>
            <a:r>
              <a:rPr lang="en-US" sz="1600" dirty="0" smtClean="0"/>
              <a:t> was talkative, impulsive and loyal to his family and friends. He loved to paint women </a:t>
            </a:r>
            <a:r>
              <a:rPr lang="en-US" sz="1600" dirty="0" smtClean="0"/>
              <a:t>and </a:t>
            </a:r>
            <a:r>
              <a:rPr lang="en-US" sz="1600" dirty="0" smtClean="0"/>
              <a:t>changed his painting styles several times as he aged. </a:t>
            </a:r>
            <a:r>
              <a:rPr lang="en-US" sz="1600" dirty="0" smtClean="0"/>
              <a:t> </a:t>
            </a:r>
          </a:p>
          <a:p>
            <a:r>
              <a:rPr lang="en-US" sz="1600" dirty="0" smtClean="0"/>
              <a:t>Renoir </a:t>
            </a:r>
            <a:r>
              <a:rPr lang="en-US" sz="1600" dirty="0" smtClean="0"/>
              <a:t>and Claude Monet were the primary originators of </a:t>
            </a:r>
            <a:r>
              <a:rPr lang="en-US" sz="1600" b="1" dirty="0" smtClean="0"/>
              <a:t>Impressionism</a:t>
            </a:r>
            <a:r>
              <a:rPr lang="en-US" sz="1600" dirty="0" smtClean="0"/>
              <a:t>. </a:t>
            </a:r>
            <a:r>
              <a:rPr lang="en-US" sz="1600" dirty="0" smtClean="0"/>
              <a:t>They painted together often and their early work is indistinguishable from each other’s. Soon, Renoir became uncomfortable as an Impressionist rebel and began painting in a more structured style, known as his “Dry Period.” </a:t>
            </a:r>
          </a:p>
          <a:p>
            <a:r>
              <a:rPr lang="en-US" sz="1600" b="1" dirty="0" smtClean="0"/>
              <a:t>Luncheon </a:t>
            </a:r>
            <a:r>
              <a:rPr lang="en-US" sz="1600" b="1" dirty="0" smtClean="0"/>
              <a:t>of the Boating Party </a:t>
            </a:r>
            <a:r>
              <a:rPr lang="en-US" sz="1600" dirty="0" smtClean="0"/>
              <a:t>is a painting </a:t>
            </a:r>
            <a:r>
              <a:rPr lang="en-US" sz="1600" dirty="0" smtClean="0"/>
              <a:t>that was included </a:t>
            </a:r>
            <a:r>
              <a:rPr lang="en-US" sz="1600" dirty="0" smtClean="0"/>
              <a:t>in the Seventh Impressionist Exhibition in 1882, </a:t>
            </a:r>
            <a:r>
              <a:rPr lang="en-US" sz="1600" dirty="0" smtClean="0"/>
              <a:t>and it </a:t>
            </a:r>
            <a:r>
              <a:rPr lang="en-US" sz="1600" dirty="0" smtClean="0"/>
              <a:t>was identified as the best painting in the show by three critics</a:t>
            </a:r>
            <a:r>
              <a:rPr lang="en-US" sz="1600" dirty="0" smtClean="0"/>
              <a:t>.</a:t>
            </a:r>
            <a:r>
              <a:rPr lang="en-US" sz="1600" b="1" dirty="0" smtClean="0"/>
              <a:t> </a:t>
            </a:r>
            <a:r>
              <a:rPr lang="en-US" sz="1600" dirty="0" smtClean="0"/>
              <a:t>The painting, combining figures, still-life, and landscape in one work, depicts a group of Renoir's friends relaxing on a balcony at the </a:t>
            </a:r>
            <a:r>
              <a:rPr lang="en-US" sz="1600" dirty="0" err="1" smtClean="0"/>
              <a:t>Maison</a:t>
            </a:r>
            <a:r>
              <a:rPr lang="en-US" sz="1600" dirty="0" smtClean="0"/>
              <a:t> </a:t>
            </a:r>
            <a:r>
              <a:rPr lang="en-US" sz="1600" dirty="0" err="1" smtClean="0"/>
              <a:t>Fournaise</a:t>
            </a:r>
            <a:r>
              <a:rPr lang="en-US" sz="1600" dirty="0" smtClean="0"/>
              <a:t> restaurant along the </a:t>
            </a:r>
            <a:r>
              <a:rPr lang="en-US" sz="1600" dirty="0" smtClean="0"/>
              <a:t>Seine river </a:t>
            </a:r>
            <a:r>
              <a:rPr lang="en-US" sz="1600" dirty="0" smtClean="0"/>
              <a:t>in </a:t>
            </a:r>
            <a:r>
              <a:rPr lang="en-US" sz="1600" dirty="0" smtClean="0"/>
              <a:t>France</a:t>
            </a:r>
            <a:r>
              <a:rPr lang="en-US" sz="1600" dirty="0" smtClean="0"/>
              <a:t>. The painter and art patron, </a:t>
            </a:r>
            <a:r>
              <a:rPr lang="en-US" sz="1600" dirty="0" err="1" smtClean="0"/>
              <a:t>Gustave</a:t>
            </a:r>
            <a:r>
              <a:rPr lang="en-US" sz="1600" dirty="0" smtClean="0"/>
              <a:t> </a:t>
            </a:r>
            <a:r>
              <a:rPr lang="en-US" sz="1600" dirty="0" err="1" smtClean="0"/>
              <a:t>Caillebotte</a:t>
            </a:r>
            <a:r>
              <a:rPr lang="en-US" sz="1600" dirty="0" smtClean="0"/>
              <a:t>, is seated in the lower right. Renoir's future wife, </a:t>
            </a:r>
            <a:r>
              <a:rPr lang="en-US" sz="1600" dirty="0" err="1" smtClean="0"/>
              <a:t>Aline</a:t>
            </a:r>
            <a:r>
              <a:rPr lang="en-US" sz="1600" dirty="0" smtClean="0"/>
              <a:t> </a:t>
            </a:r>
            <a:r>
              <a:rPr lang="en-US" sz="1600" dirty="0" err="1" smtClean="0"/>
              <a:t>Charigot</a:t>
            </a:r>
            <a:r>
              <a:rPr lang="en-US" sz="1600" dirty="0" smtClean="0"/>
              <a:t>, is in the foreground playing with a small </a:t>
            </a:r>
            <a:r>
              <a:rPr lang="en-US" sz="1600" dirty="0" smtClean="0"/>
              <a:t>dog; </a:t>
            </a:r>
            <a:r>
              <a:rPr lang="en-US" sz="1600" dirty="0" smtClean="0"/>
              <a:t>she replaced an earlier woman who sat for the painting but with whom Renoir became annoyed.</a:t>
            </a:r>
            <a:endParaRPr lang="en-US" sz="1600" dirty="0"/>
          </a:p>
        </p:txBody>
      </p:sp>
      <p:sp>
        <p:nvSpPr>
          <p:cNvPr id="8" name="Rectangle 7"/>
          <p:cNvSpPr/>
          <p:nvPr/>
        </p:nvSpPr>
        <p:spPr>
          <a:xfrm>
            <a:off x="446219" y="6194226"/>
            <a:ext cx="8191500" cy="738664"/>
          </a:xfrm>
          <a:prstGeom prst="rect">
            <a:avLst/>
          </a:prstGeom>
        </p:spPr>
        <p:txBody>
          <a:bodyPr wrap="square">
            <a:spAutoFit/>
          </a:bodyPr>
          <a:lstStyle/>
          <a:p>
            <a:r>
              <a:rPr lang="en-US" sz="1400" dirty="0" smtClean="0"/>
              <a:t>http://www.talariaenterprises.com/spotlight-renoir-senoir-member-impressionism/</a:t>
            </a:r>
            <a:endParaRPr lang="en-US" sz="1400" dirty="0" smtClean="0"/>
          </a:p>
          <a:p>
            <a:r>
              <a:rPr lang="en-US" sz="1400" dirty="0" smtClean="0"/>
              <a:t>https</a:t>
            </a:r>
            <a:r>
              <a:rPr lang="en-US" sz="1400" dirty="0" smtClean="0"/>
              <a:t>://</a:t>
            </a:r>
            <a:r>
              <a:rPr lang="en-US" sz="1400" dirty="0" smtClean="0"/>
              <a:t>commons.wikimedia.org/wiki/File:Pierre-Auguste_Renoir...</a:t>
            </a:r>
          </a:p>
          <a:p>
            <a:endParaRPr lang="en-US" sz="1400" dirty="0"/>
          </a:p>
        </p:txBody>
      </p:sp>
    </p:spTree>
    <p:extLst>
      <p:ext uri="{BB962C8B-B14F-4D97-AF65-F5344CB8AC3E}">
        <p14:creationId xmlns:p14="http://schemas.microsoft.com/office/powerpoint/2010/main" xmlns="" val="343195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NEGIE_4830006.jpg"/>
          <p:cNvPicPr>
            <a:picLocks noChangeAspect="1"/>
          </p:cNvPicPr>
          <p:nvPr/>
        </p:nvPicPr>
        <p:blipFill>
          <a:blip r:embed="rId3"/>
          <a:stretch>
            <a:fillRect/>
          </a:stretch>
        </p:blipFill>
        <p:spPr>
          <a:xfrm>
            <a:off x="929016" y="168097"/>
            <a:ext cx="7233909" cy="5340660"/>
          </a:xfrm>
          <a:prstGeom prst="rect">
            <a:avLst/>
          </a:prstGeom>
        </p:spPr>
      </p:pic>
      <p:sp>
        <p:nvSpPr>
          <p:cNvPr id="3" name="TextBox 2"/>
          <p:cNvSpPr txBox="1"/>
          <p:nvPr/>
        </p:nvSpPr>
        <p:spPr>
          <a:xfrm>
            <a:off x="704850" y="5508757"/>
            <a:ext cx="8274057" cy="1323439"/>
          </a:xfrm>
          <a:prstGeom prst="rect">
            <a:avLst/>
          </a:prstGeom>
          <a:noFill/>
        </p:spPr>
        <p:txBody>
          <a:bodyPr wrap="square" rtlCol="0">
            <a:spAutoFit/>
          </a:bodyPr>
          <a:lstStyle/>
          <a:p>
            <a:pPr>
              <a:buFont typeface="Arial" pitchFamily="34" charset="0"/>
              <a:buChar char="•"/>
            </a:pPr>
            <a:r>
              <a:rPr lang="en-US" sz="1600" dirty="0" smtClean="0"/>
              <a:t>What’s going on in this picture?</a:t>
            </a:r>
          </a:p>
          <a:p>
            <a:pPr>
              <a:buFont typeface="Arial" pitchFamily="34" charset="0"/>
              <a:buChar char="•"/>
            </a:pPr>
            <a:r>
              <a:rPr lang="en-US" sz="1600" dirty="0" smtClean="0"/>
              <a:t>Why do you this the artist painted this scene?  </a:t>
            </a:r>
            <a:endParaRPr lang="en-US" sz="1600" dirty="0" smtClean="0"/>
          </a:p>
          <a:p>
            <a:pPr>
              <a:buFont typeface="Arial" pitchFamily="34" charset="0"/>
              <a:buChar char="•"/>
            </a:pPr>
            <a:r>
              <a:rPr lang="en-US" sz="1600" dirty="0" smtClean="0"/>
              <a:t>What do you notice about the style of this painting? </a:t>
            </a:r>
            <a:endParaRPr lang="en-US" sz="1600" dirty="0" smtClean="0"/>
          </a:p>
          <a:p>
            <a:pPr>
              <a:buFont typeface="Arial" pitchFamily="34" charset="0"/>
              <a:buChar char="•"/>
            </a:pPr>
            <a:r>
              <a:rPr lang="en-US" sz="1600" dirty="0" smtClean="0"/>
              <a:t>‘Impressionism’ was a style of art that captured an impression of a moment in time.  Why do you think artists wanted to do this to do?  </a:t>
            </a:r>
            <a:endParaRPr lang="en-US" sz="1600" dirty="0"/>
          </a:p>
        </p:txBody>
      </p:sp>
    </p:spTree>
    <p:extLst>
      <p:ext uri="{BB962C8B-B14F-4D97-AF65-F5344CB8AC3E}">
        <p14:creationId xmlns:p14="http://schemas.microsoft.com/office/powerpoint/2010/main" xmlns="" val="54029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275" y="552450"/>
            <a:ext cx="7981950" cy="7909858"/>
          </a:xfrm>
          <a:prstGeom prst="rect">
            <a:avLst/>
          </a:prstGeom>
          <a:noFill/>
        </p:spPr>
        <p:txBody>
          <a:bodyPr wrap="square" rtlCol="0">
            <a:spAutoFit/>
          </a:bodyPr>
          <a:lstStyle/>
          <a:p>
            <a:r>
              <a:rPr lang="en-US" sz="4400" u="sng" dirty="0" smtClean="0"/>
              <a:t>Activities</a:t>
            </a:r>
          </a:p>
          <a:p>
            <a:endParaRPr lang="en-US" dirty="0" smtClean="0"/>
          </a:p>
          <a:p>
            <a:pPr>
              <a:buFont typeface="Arial" pitchFamily="34" charset="0"/>
              <a:buChar char="•"/>
            </a:pPr>
            <a:r>
              <a:rPr lang="en-US" sz="2800" dirty="0" smtClean="0"/>
              <a:t>Imagine </a:t>
            </a:r>
            <a:r>
              <a:rPr lang="en-US" sz="2800" dirty="0" smtClean="0"/>
              <a:t>a time or event  you have a fond memory of, and</a:t>
            </a:r>
            <a:r>
              <a:rPr lang="en-US" sz="2800" dirty="0" smtClean="0"/>
              <a:t> </a:t>
            </a:r>
            <a:r>
              <a:rPr lang="en-US" sz="2800" dirty="0" smtClean="0"/>
              <a:t>make a drawing of that memory. </a:t>
            </a:r>
            <a:endParaRPr lang="en-US" sz="2800" dirty="0" smtClean="0"/>
          </a:p>
          <a:p>
            <a:pPr>
              <a:buFont typeface="Arial" pitchFamily="34" charset="0"/>
              <a:buChar char="•"/>
            </a:pPr>
            <a:endParaRPr lang="en-US" sz="2800" dirty="0"/>
          </a:p>
          <a:p>
            <a:pPr>
              <a:buFont typeface="Arial" pitchFamily="34" charset="0"/>
              <a:buChar char="•"/>
            </a:pPr>
            <a:r>
              <a:rPr lang="en-US" sz="2800" dirty="0" smtClean="0"/>
              <a:t>Write a poem about </a:t>
            </a:r>
            <a:r>
              <a:rPr lang="en-US" sz="2800" dirty="0" smtClean="0"/>
              <a:t>something you reflect </a:t>
            </a:r>
            <a:r>
              <a:rPr lang="en-US" sz="2800" dirty="0" smtClean="0"/>
              <a:t>on in life</a:t>
            </a:r>
            <a:r>
              <a:rPr lang="en-US" sz="2800" dirty="0" smtClean="0"/>
              <a:t>.</a:t>
            </a:r>
          </a:p>
          <a:p>
            <a:pPr>
              <a:buFont typeface="Arial" pitchFamily="34" charset="0"/>
              <a:buChar char="•"/>
            </a:pPr>
            <a:endParaRPr lang="en-US" sz="2800" dirty="0" smtClean="0"/>
          </a:p>
          <a:p>
            <a:pPr>
              <a:buFont typeface="Arial" pitchFamily="34" charset="0"/>
              <a:buChar char="•"/>
            </a:pPr>
            <a:r>
              <a:rPr lang="en-US" sz="2800" dirty="0" smtClean="0"/>
              <a:t>Make a watercolor painting of Your favorite place. Choose colors that convey a feeling.</a:t>
            </a:r>
          </a:p>
          <a:p>
            <a:pPr>
              <a:buFont typeface="Arial" pitchFamily="34" charset="0"/>
              <a:buChar char="•"/>
            </a:pPr>
            <a:endParaRPr lang="en-US" sz="2800" dirty="0" smtClean="0"/>
          </a:p>
          <a:p>
            <a:pPr>
              <a:buFont typeface="Arial" pitchFamily="34" charset="0"/>
              <a:buChar char="•"/>
            </a:pPr>
            <a:r>
              <a:rPr lang="en-US" sz="2800" dirty="0" smtClean="0"/>
              <a:t>Write and Describe in as much detail as possible a vivid memory, and why it’s significant.</a:t>
            </a:r>
            <a:endParaRPr lang="en-US" sz="2800" dirty="0" smtClean="0"/>
          </a:p>
          <a:p>
            <a:endParaRPr lang="en-US" sz="2800" dirty="0" smtClean="0"/>
          </a:p>
          <a:p>
            <a:r>
              <a:rPr lang="en-US" sz="2800" dirty="0" smtClean="0"/>
              <a:t> </a:t>
            </a:r>
          </a:p>
          <a:p>
            <a:endParaRPr lang="en-US" sz="2800" dirty="0" smtClean="0"/>
          </a:p>
          <a:p>
            <a:endParaRPr lang="en-US" sz="2800" dirty="0" smtClean="0"/>
          </a:p>
          <a:p>
            <a:endParaRPr lang="en-US" dirty="0"/>
          </a:p>
          <a:p>
            <a:endParaRPr lang="en-US" dirty="0"/>
          </a:p>
          <a:p>
            <a:endParaRPr lang="en-US" dirty="0"/>
          </a:p>
        </p:txBody>
      </p:sp>
    </p:spTree>
    <p:extLst>
      <p:ext uri="{BB962C8B-B14F-4D97-AF65-F5344CB8AC3E}">
        <p14:creationId xmlns:p14="http://schemas.microsoft.com/office/powerpoint/2010/main" xmlns="" val="170014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TEKS-Related Information</a:t>
            </a:r>
            <a:endParaRPr lang="en-US" dirty="0"/>
          </a:p>
        </p:txBody>
      </p:sp>
      <p:sp>
        <p:nvSpPr>
          <p:cNvPr id="4" name="TextBox 3"/>
          <p:cNvSpPr txBox="1"/>
          <p:nvPr/>
        </p:nvSpPr>
        <p:spPr>
          <a:xfrm>
            <a:off x="152400" y="1371600"/>
            <a:ext cx="8839200" cy="4770537"/>
          </a:xfrm>
          <a:prstGeom prst="rect">
            <a:avLst/>
          </a:prstGeom>
          <a:noFill/>
        </p:spPr>
        <p:txBody>
          <a:bodyPr wrap="square" rtlCol="0">
            <a:spAutoFit/>
          </a:bodyPr>
          <a:lstStyle/>
          <a:p>
            <a:r>
              <a:rPr lang="en-US" sz="1100" dirty="0" smtClean="0"/>
              <a:t>Social Studies/</a:t>
            </a:r>
            <a:r>
              <a:rPr lang="en-US" sz="1100" dirty="0"/>
              <a:t> Culture. The student understands the relationship between the arts and the times during which they were created. The student is expected to:</a:t>
            </a:r>
          </a:p>
          <a:p>
            <a:r>
              <a:rPr lang="en-US" sz="1100" dirty="0"/>
              <a:t>(A)  identify significant examples of art, music, and literature from various periods in U.S. </a:t>
            </a:r>
            <a:r>
              <a:rPr lang="en-US" sz="1100" dirty="0" smtClean="0"/>
              <a:t>history</a:t>
            </a:r>
          </a:p>
          <a:p>
            <a:r>
              <a:rPr lang="en-US" sz="1100" dirty="0" smtClean="0"/>
              <a:t>(</a:t>
            </a:r>
            <a:r>
              <a:rPr lang="en-US" sz="1100" dirty="0"/>
              <a:t>B)  explain how examples of art, music, and literature reflect the times during which they were created.</a:t>
            </a:r>
            <a:endParaRPr lang="en-US" sz="1100" dirty="0" smtClean="0"/>
          </a:p>
          <a:p>
            <a:endParaRPr lang="en-US" sz="1100" dirty="0"/>
          </a:p>
          <a:p>
            <a:r>
              <a:rPr lang="en-US" sz="1100" dirty="0"/>
              <a:t> Social studies skills. </a:t>
            </a:r>
          </a:p>
          <a:p>
            <a:r>
              <a:rPr lang="en-US" sz="1100" dirty="0"/>
              <a:t>(A)  differentiate between, locate, and use valid primary and secondary sources such as computer software; interviews; biographies; oral, print, and visual material; documents; and artifacts to acquire information about the United States;</a:t>
            </a:r>
          </a:p>
          <a:p>
            <a:r>
              <a:rPr lang="en-US" sz="1100" dirty="0"/>
              <a:t>(B)  analyze information by sequencing, categorizing, identifying cause-and-effect relationships, comparing, contrasting, finding the main idea, summarizing, making generalizations and predictions, and drawing inferences and conclusions;</a:t>
            </a:r>
          </a:p>
          <a:p>
            <a:r>
              <a:rPr lang="en-US" sz="1100" dirty="0"/>
              <a:t>(C)  organize and interpret information in outlines, reports, databases, and visuals, including graphs, charts, timelines, and maps;</a:t>
            </a:r>
          </a:p>
          <a:p>
            <a:r>
              <a:rPr lang="en-US" sz="1100" dirty="0"/>
              <a:t>(D)  identify different points of view about an issue, topic, or current event; and</a:t>
            </a:r>
          </a:p>
          <a:p>
            <a:r>
              <a:rPr lang="en-US" sz="1100" dirty="0"/>
              <a:t>(E)  identify the historical context of an event. </a:t>
            </a:r>
            <a:endParaRPr lang="en-US" sz="1100" dirty="0" smtClean="0"/>
          </a:p>
          <a:p>
            <a:endParaRPr lang="en-US" sz="1100" dirty="0"/>
          </a:p>
          <a:p>
            <a:r>
              <a:rPr lang="en-US" sz="1100" dirty="0" smtClean="0"/>
              <a:t>Social </a:t>
            </a:r>
            <a:r>
              <a:rPr lang="en-US" sz="1100" dirty="0"/>
              <a:t>studies skills. The student communicates in written, oral, and visual forms. The student is expected to:</a:t>
            </a:r>
          </a:p>
          <a:p>
            <a:r>
              <a:rPr lang="en-US" sz="1100" dirty="0"/>
              <a:t>(A)  use social studies terminology correctly;</a:t>
            </a:r>
          </a:p>
          <a:p>
            <a:r>
              <a:rPr lang="en-US" sz="1100" dirty="0"/>
              <a:t>(B)  incorporate main and supporting ideas in verbal and written communication;</a:t>
            </a:r>
          </a:p>
          <a:p>
            <a:r>
              <a:rPr lang="en-US" sz="1100" dirty="0"/>
              <a:t>(C)  express ideas orally based on research and experiences;</a:t>
            </a:r>
          </a:p>
          <a:p>
            <a:endParaRPr lang="en-US" sz="1100" dirty="0"/>
          </a:p>
          <a:p>
            <a:r>
              <a:rPr lang="en-US" sz="1100" dirty="0" smtClean="0"/>
              <a:t>Art/</a:t>
            </a:r>
            <a:r>
              <a:rPr lang="en-US" sz="1100" dirty="0"/>
              <a:t> </a:t>
            </a:r>
            <a:r>
              <a:rPr lang="en-US" sz="1100" dirty="0" smtClean="0"/>
              <a:t> Creative expression. The student communicates ideas through original artworks using a variety of media with appropriate skills. The student expresses thoughts and ideas creatively while challenging the imagination, fostering reflective thinking, and developing disciplined effort and progressive problem-solving skills. </a:t>
            </a:r>
            <a:endParaRPr lang="en-US" sz="1100" dirty="0"/>
          </a:p>
          <a:p>
            <a:r>
              <a:rPr lang="en-US" sz="1100" dirty="0"/>
              <a:t>(A)  identify simple subjects expressed in artworks;</a:t>
            </a:r>
          </a:p>
          <a:p>
            <a:r>
              <a:rPr lang="en-US" sz="1100" dirty="0"/>
              <a:t>(B)  share ideas about personal artworks and the work of others, demonstrating respect for differing opinions; and</a:t>
            </a:r>
          </a:p>
          <a:p>
            <a:r>
              <a:rPr lang="en-US" sz="1100" dirty="0"/>
              <a:t>(C)  relate art to everyday life.</a:t>
            </a:r>
            <a:endParaRPr lang="en-US" sz="1100" dirty="0" smtClean="0"/>
          </a:p>
          <a:p>
            <a:endParaRPr lang="en-US" sz="900" dirty="0"/>
          </a:p>
          <a:p>
            <a:endParaRPr lang="en-US" sz="900" dirty="0"/>
          </a:p>
        </p:txBody>
      </p:sp>
    </p:spTree>
    <p:extLst>
      <p:ext uri="{BB962C8B-B14F-4D97-AF65-F5344CB8AC3E}">
        <p14:creationId xmlns:p14="http://schemas.microsoft.com/office/powerpoint/2010/main" xmlns="" val="400590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038" y="786075"/>
            <a:ext cx="7400809" cy="1015663"/>
          </a:xfrm>
          <a:prstGeom prst="rect">
            <a:avLst/>
          </a:prstGeom>
          <a:noFill/>
        </p:spPr>
        <p:txBody>
          <a:bodyPr wrap="none" rtlCol="0">
            <a:spAutoFit/>
          </a:bodyPr>
          <a:lstStyle/>
          <a:p>
            <a:r>
              <a:rPr lang="en-US" sz="6000" dirty="0" smtClean="0"/>
              <a:t>Pre-Viewing Discussion </a:t>
            </a:r>
            <a:endParaRPr lang="en-US" sz="6000" dirty="0"/>
          </a:p>
        </p:txBody>
      </p:sp>
      <p:sp>
        <p:nvSpPr>
          <p:cNvPr id="2" name="TextBox 1"/>
          <p:cNvSpPr txBox="1"/>
          <p:nvPr/>
        </p:nvSpPr>
        <p:spPr>
          <a:xfrm>
            <a:off x="1947333" y="2434167"/>
            <a:ext cx="184666" cy="369332"/>
          </a:xfrm>
          <a:prstGeom prst="rect">
            <a:avLst/>
          </a:prstGeom>
          <a:noFill/>
        </p:spPr>
        <p:txBody>
          <a:bodyPr wrap="none" rtlCol="0">
            <a:spAutoFit/>
          </a:bodyPr>
          <a:lstStyle/>
          <a:p>
            <a:endParaRPr lang="en-US"/>
          </a:p>
        </p:txBody>
      </p:sp>
      <p:sp>
        <p:nvSpPr>
          <p:cNvPr id="3" name="TextBox 2"/>
          <p:cNvSpPr txBox="1"/>
          <p:nvPr/>
        </p:nvSpPr>
        <p:spPr>
          <a:xfrm>
            <a:off x="751048" y="2434166"/>
            <a:ext cx="7879168" cy="3600986"/>
          </a:xfrm>
          <a:prstGeom prst="rect">
            <a:avLst/>
          </a:prstGeom>
          <a:noFill/>
        </p:spPr>
        <p:txBody>
          <a:bodyPr wrap="square" rtlCol="0">
            <a:spAutoFit/>
          </a:bodyPr>
          <a:lstStyle/>
          <a:p>
            <a:pPr>
              <a:buFont typeface="Arial" pitchFamily="34" charset="0"/>
              <a:buChar char="•"/>
            </a:pPr>
            <a:endParaRPr lang="en-US" sz="2400" dirty="0"/>
          </a:p>
          <a:p>
            <a:pPr>
              <a:buFont typeface="Arial" pitchFamily="34" charset="0"/>
              <a:buChar char="•"/>
            </a:pPr>
            <a:r>
              <a:rPr lang="en-US" sz="2400" dirty="0" smtClean="0"/>
              <a:t>When we talk about </a:t>
            </a:r>
            <a:r>
              <a:rPr lang="en-US" sz="2400" dirty="0" smtClean="0"/>
              <a:t>“reflecting life”, </a:t>
            </a:r>
            <a:r>
              <a:rPr lang="en-US" sz="2400" dirty="0" smtClean="0"/>
              <a:t>what do we mean?</a:t>
            </a:r>
          </a:p>
          <a:p>
            <a:pPr>
              <a:buFont typeface="Arial" pitchFamily="34" charset="0"/>
              <a:buChar char="•"/>
            </a:pPr>
            <a:endParaRPr lang="en-US" sz="2400" dirty="0"/>
          </a:p>
          <a:p>
            <a:pPr>
              <a:buFont typeface="Arial" pitchFamily="34" charset="0"/>
              <a:buChar char="•"/>
            </a:pPr>
            <a:r>
              <a:rPr lang="en-US" sz="2400" dirty="0" smtClean="0"/>
              <a:t>What are some of </a:t>
            </a:r>
            <a:r>
              <a:rPr lang="en-US" sz="2400" dirty="0"/>
              <a:t>the </a:t>
            </a:r>
            <a:r>
              <a:rPr lang="en-US" sz="2400" dirty="0" smtClean="0"/>
              <a:t>things in life we reflect upon? </a:t>
            </a:r>
            <a:endParaRPr lang="en-US" sz="2400" dirty="0"/>
          </a:p>
          <a:p>
            <a:pPr>
              <a:buFont typeface="Arial" pitchFamily="34" charset="0"/>
              <a:buChar char="•"/>
            </a:pPr>
            <a:endParaRPr lang="en-US" sz="2400" dirty="0"/>
          </a:p>
          <a:p>
            <a:pPr>
              <a:buFont typeface="Arial" pitchFamily="34" charset="0"/>
              <a:buChar char="•"/>
            </a:pPr>
            <a:r>
              <a:rPr lang="en-US" sz="2400" dirty="0" smtClean="0"/>
              <a:t>Have you ever </a:t>
            </a:r>
            <a:r>
              <a:rPr lang="en-US" sz="2400" dirty="0" smtClean="0"/>
              <a:t>had a life experience that changed the way you look and think about life?  How </a:t>
            </a:r>
            <a:r>
              <a:rPr lang="en-US" sz="2400" dirty="0" smtClean="0"/>
              <a:t>did it feel to experience that? </a:t>
            </a:r>
          </a:p>
          <a:p>
            <a:endParaRPr lang="en-US" dirty="0"/>
          </a:p>
          <a:p>
            <a:endParaRPr lang="en-US" dirty="0" smtClean="0"/>
          </a:p>
        </p:txBody>
      </p:sp>
    </p:spTree>
    <p:extLst>
      <p:ext uri="{BB962C8B-B14F-4D97-AF65-F5344CB8AC3E}">
        <p14:creationId xmlns:p14="http://schemas.microsoft.com/office/powerpoint/2010/main" xmlns="" val="314999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083" y="655010"/>
            <a:ext cx="3781676" cy="1477328"/>
          </a:xfrm>
          <a:prstGeom prst="rect">
            <a:avLst/>
          </a:prstGeom>
          <a:noFill/>
        </p:spPr>
        <p:txBody>
          <a:bodyPr wrap="none" rtlCol="0">
            <a:spAutoFit/>
          </a:bodyPr>
          <a:lstStyle/>
          <a:p>
            <a:r>
              <a:rPr lang="en-US" sz="3600" dirty="0" smtClean="0"/>
              <a:t>Bathers </a:t>
            </a:r>
            <a:r>
              <a:rPr lang="en-US" sz="3600" dirty="0" smtClean="0"/>
              <a:t>at </a:t>
            </a:r>
            <a:r>
              <a:rPr lang="en-US" sz="3600" dirty="0" err="1" smtClean="0"/>
              <a:t>Asnières</a:t>
            </a:r>
            <a:endParaRPr lang="en-US" sz="3600" dirty="0" smtClean="0"/>
          </a:p>
          <a:p>
            <a:r>
              <a:rPr lang="en-US" dirty="0" smtClean="0"/>
              <a:t>Georges </a:t>
            </a:r>
            <a:r>
              <a:rPr lang="en-US" dirty="0" smtClean="0"/>
              <a:t>Seurat</a:t>
            </a:r>
          </a:p>
          <a:p>
            <a:r>
              <a:rPr lang="en-US" dirty="0" smtClean="0"/>
              <a:t>1884</a:t>
            </a:r>
            <a:endParaRPr lang="en-US" dirty="0"/>
          </a:p>
          <a:p>
            <a:endParaRPr lang="en-US" dirty="0"/>
          </a:p>
        </p:txBody>
      </p:sp>
      <p:pic>
        <p:nvPicPr>
          <p:cNvPr id="3" name="Picture 2" descr="ARTSTOR_103_41822003627609.jpg"/>
          <p:cNvPicPr>
            <a:picLocks noChangeAspect="1"/>
          </p:cNvPicPr>
          <p:nvPr/>
        </p:nvPicPr>
        <p:blipFill>
          <a:blip r:embed="rId2"/>
          <a:stretch>
            <a:fillRect/>
          </a:stretch>
        </p:blipFill>
        <p:spPr>
          <a:xfrm>
            <a:off x="5485011" y="231910"/>
            <a:ext cx="3226910" cy="2140518"/>
          </a:xfrm>
          <a:prstGeom prst="rect">
            <a:avLst/>
          </a:prstGeom>
        </p:spPr>
      </p:pic>
      <p:sp>
        <p:nvSpPr>
          <p:cNvPr id="4" name="TextBox 3"/>
          <p:cNvSpPr txBox="1"/>
          <p:nvPr/>
        </p:nvSpPr>
        <p:spPr>
          <a:xfrm>
            <a:off x="328083" y="2132338"/>
            <a:ext cx="3230271" cy="738664"/>
          </a:xfrm>
          <a:prstGeom prst="rect">
            <a:avLst/>
          </a:prstGeom>
          <a:noFill/>
        </p:spPr>
        <p:txBody>
          <a:bodyPr wrap="none" rtlCol="0">
            <a:spAutoFit/>
          </a:bodyPr>
          <a:lstStyle/>
          <a:p>
            <a:r>
              <a:rPr lang="en-US" sz="2400" dirty="0"/>
              <a:t>Background Information</a:t>
            </a:r>
          </a:p>
          <a:p>
            <a:endParaRPr lang="en-US" dirty="0"/>
          </a:p>
        </p:txBody>
      </p:sp>
      <p:sp>
        <p:nvSpPr>
          <p:cNvPr id="5" name="TextBox 4"/>
          <p:cNvSpPr txBox="1"/>
          <p:nvPr/>
        </p:nvSpPr>
        <p:spPr>
          <a:xfrm>
            <a:off x="393144" y="5450417"/>
            <a:ext cx="1161045" cy="738664"/>
          </a:xfrm>
          <a:prstGeom prst="rect">
            <a:avLst/>
          </a:prstGeom>
          <a:noFill/>
        </p:spPr>
        <p:txBody>
          <a:bodyPr wrap="none" rtlCol="0">
            <a:spAutoFit/>
          </a:bodyPr>
          <a:lstStyle/>
          <a:p>
            <a:r>
              <a:rPr lang="en-US" sz="2400" dirty="0" smtClean="0"/>
              <a:t>Sources</a:t>
            </a:r>
            <a:endParaRPr lang="en-US" sz="2400" dirty="0"/>
          </a:p>
          <a:p>
            <a:endParaRPr lang="en-US" dirty="0"/>
          </a:p>
        </p:txBody>
      </p:sp>
      <p:sp>
        <p:nvSpPr>
          <p:cNvPr id="6" name="TextBox 5"/>
          <p:cNvSpPr txBox="1"/>
          <p:nvPr/>
        </p:nvSpPr>
        <p:spPr>
          <a:xfrm>
            <a:off x="328083" y="5934670"/>
            <a:ext cx="8890000" cy="276999"/>
          </a:xfrm>
          <a:prstGeom prst="rect">
            <a:avLst/>
          </a:prstGeom>
          <a:noFill/>
        </p:spPr>
        <p:txBody>
          <a:bodyPr wrap="square" rtlCol="0">
            <a:spAutoFit/>
          </a:bodyPr>
          <a:lstStyle/>
          <a:p>
            <a:r>
              <a:rPr lang="en-US" sz="1200" i="1" u="sng" dirty="0" smtClean="0"/>
              <a:t>http://www.nationalgallery.org.uk/paintings/georges-seurat-bathers-at-asnieres</a:t>
            </a:r>
            <a:endParaRPr lang="en-US" dirty="0"/>
          </a:p>
        </p:txBody>
      </p:sp>
      <p:sp>
        <p:nvSpPr>
          <p:cNvPr id="7" name="TextBox 6"/>
          <p:cNvSpPr txBox="1"/>
          <p:nvPr/>
        </p:nvSpPr>
        <p:spPr>
          <a:xfrm>
            <a:off x="328083" y="2649650"/>
            <a:ext cx="8699500" cy="3293209"/>
          </a:xfrm>
          <a:prstGeom prst="rect">
            <a:avLst/>
          </a:prstGeom>
          <a:noFill/>
        </p:spPr>
        <p:txBody>
          <a:bodyPr wrap="square" rtlCol="0">
            <a:spAutoFit/>
          </a:bodyPr>
          <a:lstStyle/>
          <a:p>
            <a:r>
              <a:rPr lang="en-US" sz="1600" dirty="0" smtClean="0"/>
              <a:t>This was the first of Seurat's large-scale compositions. He drew </a:t>
            </a:r>
            <a:r>
              <a:rPr lang="en-US" sz="1600" dirty="0" err="1" smtClean="0"/>
              <a:t>conté</a:t>
            </a:r>
            <a:r>
              <a:rPr lang="en-US" sz="1600" dirty="0" smtClean="0"/>
              <a:t> crayon studies for individual figures using live models, and made small oil sketches on site which he used to help design the composition and record effects of light and atmosphere. Some 14 oil sketches and 10 drawings survive. The final composition, painted in the studio, combines information from both. </a:t>
            </a:r>
            <a:endParaRPr lang="en-US" sz="1600" dirty="0" smtClean="0"/>
          </a:p>
          <a:p>
            <a:endParaRPr lang="en-US" sz="1600" dirty="0" smtClean="0"/>
          </a:p>
          <a:p>
            <a:r>
              <a:rPr lang="en-US" sz="1600" dirty="0" smtClean="0"/>
              <a:t>While </a:t>
            </a:r>
            <a:r>
              <a:rPr lang="en-US" sz="1600" dirty="0" smtClean="0"/>
              <a:t>the painting was not executed using Seurat's pointillist technique, which he had not yet invented, the artist later reworked areas of this picture using dots of contrasting color to create a vibrant, luminous effect. For example, dots of orange and blue were added to the boy's hat.</a:t>
            </a:r>
          </a:p>
          <a:p>
            <a:endParaRPr lang="en-US" sz="1600" dirty="0" smtClean="0"/>
          </a:p>
          <a:p>
            <a:r>
              <a:rPr lang="en-US" sz="1600" dirty="0" err="1" smtClean="0"/>
              <a:t>Asnières</a:t>
            </a:r>
            <a:r>
              <a:rPr lang="en-US" sz="1600" dirty="0" smtClean="0"/>
              <a:t> </a:t>
            </a:r>
            <a:r>
              <a:rPr lang="en-US" sz="1600" dirty="0" smtClean="0"/>
              <a:t>is an industrial suburb north-west of Paris on the River Seine. The present work shows a group of young workmen taking their leisure by the river.</a:t>
            </a:r>
            <a:br>
              <a:rPr lang="en-US" sz="1600" dirty="0" smtClean="0"/>
            </a:br>
            <a:r>
              <a:rPr lang="en-US" sz="1600" dirty="0" smtClean="0"/>
              <a:t/>
            </a:r>
            <a:br>
              <a:rPr lang="en-US" sz="1600" dirty="0" smtClean="0"/>
            </a:br>
            <a:endParaRPr lang="en-US" sz="1600" dirty="0"/>
          </a:p>
        </p:txBody>
      </p:sp>
    </p:spTree>
    <p:extLst>
      <p:ext uri="{BB962C8B-B14F-4D97-AF65-F5344CB8AC3E}">
        <p14:creationId xmlns:p14="http://schemas.microsoft.com/office/powerpoint/2010/main" xmlns="" val="184121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STOR_103_41822003627609.jpg"/>
          <p:cNvPicPr>
            <a:picLocks noChangeAspect="1"/>
          </p:cNvPicPr>
          <p:nvPr/>
        </p:nvPicPr>
        <p:blipFill>
          <a:blip r:embed="rId3"/>
          <a:stretch>
            <a:fillRect/>
          </a:stretch>
        </p:blipFill>
        <p:spPr>
          <a:xfrm>
            <a:off x="661335" y="115260"/>
            <a:ext cx="8218453" cy="5451574"/>
          </a:xfrm>
          <a:prstGeom prst="rect">
            <a:avLst/>
          </a:prstGeom>
        </p:spPr>
      </p:pic>
      <p:sp>
        <p:nvSpPr>
          <p:cNvPr id="3" name="TextBox 2"/>
          <p:cNvSpPr txBox="1"/>
          <p:nvPr/>
        </p:nvSpPr>
        <p:spPr>
          <a:xfrm>
            <a:off x="661335" y="5566834"/>
            <a:ext cx="8826500" cy="1077218"/>
          </a:xfrm>
          <a:prstGeom prst="rect">
            <a:avLst/>
          </a:prstGeom>
          <a:noFill/>
        </p:spPr>
        <p:txBody>
          <a:bodyPr wrap="square" rtlCol="0">
            <a:spAutoFit/>
          </a:bodyPr>
          <a:lstStyle/>
          <a:p>
            <a:r>
              <a:rPr lang="en-US" sz="1600" dirty="0" smtClean="0"/>
              <a:t>What’s happening in this picture?</a:t>
            </a:r>
          </a:p>
          <a:p>
            <a:r>
              <a:rPr lang="en-US" sz="1600" dirty="0" smtClean="0"/>
              <a:t>How does the artist show </a:t>
            </a:r>
            <a:r>
              <a:rPr lang="en-US" sz="1600" dirty="0" smtClean="0"/>
              <a:t>give a feeling of an moment in life</a:t>
            </a:r>
            <a:r>
              <a:rPr lang="en-US" sz="1600" dirty="0" smtClean="0"/>
              <a:t>? </a:t>
            </a:r>
            <a:endParaRPr lang="en-US" sz="1600" dirty="0" smtClean="0"/>
          </a:p>
          <a:p>
            <a:r>
              <a:rPr lang="en-US" sz="1600" dirty="0" smtClean="0"/>
              <a:t>Why do you think the artist decided to paint this scene? </a:t>
            </a:r>
          </a:p>
          <a:p>
            <a:r>
              <a:rPr lang="en-US" sz="1600" dirty="0" smtClean="0"/>
              <a:t>What feeling does this scene make you think of?  Why?</a:t>
            </a:r>
            <a:endParaRPr lang="en-US" sz="1600" dirty="0" smtClean="0"/>
          </a:p>
        </p:txBody>
      </p:sp>
    </p:spTree>
    <p:extLst>
      <p:ext uri="{BB962C8B-B14F-4D97-AF65-F5344CB8AC3E}">
        <p14:creationId xmlns:p14="http://schemas.microsoft.com/office/powerpoint/2010/main" xmlns="" val="326075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24500" y="171675"/>
            <a:ext cx="3371623" cy="2117350"/>
          </a:xfrm>
          <a:prstGeom prst="rect">
            <a:avLst/>
          </a:prstGeom>
        </p:spPr>
      </p:pic>
      <p:sp>
        <p:nvSpPr>
          <p:cNvPr id="2" name="TextBox 1"/>
          <p:cNvSpPr txBox="1"/>
          <p:nvPr/>
        </p:nvSpPr>
        <p:spPr>
          <a:xfrm>
            <a:off x="541590" y="409575"/>
            <a:ext cx="4179799" cy="1231106"/>
          </a:xfrm>
          <a:prstGeom prst="rect">
            <a:avLst/>
          </a:prstGeom>
          <a:noFill/>
        </p:spPr>
        <p:txBody>
          <a:bodyPr wrap="none" rtlCol="0">
            <a:spAutoFit/>
          </a:bodyPr>
          <a:lstStyle/>
          <a:p>
            <a:r>
              <a:rPr lang="en-US" sz="3600" dirty="0" smtClean="0"/>
              <a:t>Café Terrace at Night </a:t>
            </a:r>
            <a:endParaRPr lang="en-US" sz="3600" dirty="0" smtClean="0"/>
          </a:p>
          <a:p>
            <a:r>
              <a:rPr lang="en-US" sz="2000" dirty="0" smtClean="0"/>
              <a:t>Vincent </a:t>
            </a:r>
            <a:r>
              <a:rPr lang="en-US" sz="2000" dirty="0" smtClean="0"/>
              <a:t>van </a:t>
            </a:r>
            <a:r>
              <a:rPr lang="en-US" sz="2000" dirty="0" smtClean="0"/>
              <a:t>Gogh</a:t>
            </a:r>
          </a:p>
          <a:p>
            <a:r>
              <a:rPr lang="en-US" dirty="0" smtClean="0"/>
              <a:t>1842</a:t>
            </a:r>
            <a:endParaRPr lang="en-US" dirty="0"/>
          </a:p>
        </p:txBody>
      </p:sp>
      <p:sp>
        <p:nvSpPr>
          <p:cNvPr id="5" name="TextBox 4"/>
          <p:cNvSpPr txBox="1"/>
          <p:nvPr/>
        </p:nvSpPr>
        <p:spPr>
          <a:xfrm>
            <a:off x="367778" y="2370699"/>
            <a:ext cx="8528345" cy="3139321"/>
          </a:xfrm>
          <a:prstGeom prst="rect">
            <a:avLst/>
          </a:prstGeom>
          <a:noFill/>
        </p:spPr>
        <p:txBody>
          <a:bodyPr wrap="square" rtlCol="0">
            <a:spAutoFit/>
          </a:bodyPr>
          <a:lstStyle/>
          <a:p>
            <a:r>
              <a:rPr lang="en-US" dirty="0" smtClean="0"/>
              <a:t>Vincent van Gogh was a 19th-century Dutch painter whose works of art were used as key elements in German Expressionism</a:t>
            </a:r>
            <a:r>
              <a:rPr lang="en-US" dirty="0" smtClean="0"/>
              <a:t>.  The </a:t>
            </a:r>
            <a:r>
              <a:rPr lang="en-US" dirty="0" smtClean="0"/>
              <a:t>Café Terrace at Night is an oil on canvas painting famed for being an inspiration of the 20th century German Expressionism movement. </a:t>
            </a:r>
            <a:endParaRPr lang="en-US" dirty="0" smtClean="0"/>
          </a:p>
          <a:p>
            <a:r>
              <a:rPr lang="en-US" dirty="0" smtClean="0"/>
              <a:t>In the late 19th century, Vincent van Gogh embarked on a trip which led him to settle in the cities of </a:t>
            </a:r>
            <a:r>
              <a:rPr lang="en-US" dirty="0" err="1" smtClean="0"/>
              <a:t>Nuenen</a:t>
            </a:r>
            <a:r>
              <a:rPr lang="en-US" dirty="0" smtClean="0"/>
              <a:t>, Antwerp, and Paris. While on these trips, the painter was introduced to Impressionist art. In 1888, Vincent van Gogh left Paris, after spending about two years in the city. He settled in Arles, France where he was inspired by the city’s vibrant lifestyle. While in Arles, Vincent visited a local coffee shop known as Place du Form. While frequenting the café, the painter decided to make a painting of the café while also expressing his troubled existence.</a:t>
            </a:r>
            <a:endParaRPr lang="en-US" dirty="0" smtClean="0"/>
          </a:p>
          <a:p>
            <a:r>
              <a:rPr lang="en-US" dirty="0" smtClean="0"/>
              <a:t>The </a:t>
            </a:r>
            <a:r>
              <a:rPr lang="en-US" dirty="0" smtClean="0"/>
              <a:t>painting is currently displayed at the </a:t>
            </a:r>
            <a:r>
              <a:rPr lang="en-US" dirty="0" err="1" smtClean="0"/>
              <a:t>Kroller</a:t>
            </a:r>
            <a:r>
              <a:rPr lang="en-US" dirty="0" smtClean="0"/>
              <a:t>-Muller Museum in the Netherlands</a:t>
            </a:r>
            <a:r>
              <a:rPr lang="en-US" dirty="0" smtClean="0"/>
              <a:t>.</a:t>
            </a:r>
            <a:endParaRPr lang="en-US" dirty="0"/>
          </a:p>
        </p:txBody>
      </p:sp>
      <p:sp>
        <p:nvSpPr>
          <p:cNvPr id="6" name="TextBox 5"/>
          <p:cNvSpPr txBox="1"/>
          <p:nvPr/>
        </p:nvSpPr>
        <p:spPr>
          <a:xfrm>
            <a:off x="541590" y="5510020"/>
            <a:ext cx="1161045" cy="461665"/>
          </a:xfrm>
          <a:prstGeom prst="rect">
            <a:avLst/>
          </a:prstGeom>
          <a:noFill/>
        </p:spPr>
        <p:txBody>
          <a:bodyPr wrap="none" rtlCol="0">
            <a:spAutoFit/>
          </a:bodyPr>
          <a:lstStyle/>
          <a:p>
            <a:r>
              <a:rPr lang="en-US" sz="2400" dirty="0" smtClean="0"/>
              <a:t>Sources</a:t>
            </a:r>
            <a:endParaRPr lang="en-US" sz="2400" dirty="0"/>
          </a:p>
        </p:txBody>
      </p:sp>
      <p:sp>
        <p:nvSpPr>
          <p:cNvPr id="7" name="TextBox 6"/>
          <p:cNvSpPr txBox="1"/>
          <p:nvPr/>
        </p:nvSpPr>
        <p:spPr>
          <a:xfrm>
            <a:off x="541590" y="5872431"/>
            <a:ext cx="8667750" cy="369332"/>
          </a:xfrm>
          <a:prstGeom prst="rect">
            <a:avLst/>
          </a:prstGeom>
          <a:noFill/>
        </p:spPr>
        <p:txBody>
          <a:bodyPr wrap="square" rtlCol="0">
            <a:spAutoFit/>
          </a:bodyPr>
          <a:lstStyle/>
          <a:p>
            <a:r>
              <a:rPr lang="en-US" dirty="0" smtClean="0"/>
              <a:t>https://www.worldatlas.com/articles/famous-artwork-cafe-terrace-at-night.html</a:t>
            </a:r>
            <a:endParaRPr lang="en-US" dirty="0"/>
          </a:p>
        </p:txBody>
      </p:sp>
      <p:sp>
        <p:nvSpPr>
          <p:cNvPr id="4" name="TextBox 3"/>
          <p:cNvSpPr txBox="1"/>
          <p:nvPr/>
        </p:nvSpPr>
        <p:spPr>
          <a:xfrm>
            <a:off x="476250" y="1827360"/>
            <a:ext cx="3230271" cy="461665"/>
          </a:xfrm>
          <a:prstGeom prst="rect">
            <a:avLst/>
          </a:prstGeom>
          <a:noFill/>
        </p:spPr>
        <p:txBody>
          <a:bodyPr wrap="none" rtlCol="0">
            <a:spAutoFit/>
          </a:bodyPr>
          <a:lstStyle/>
          <a:p>
            <a:r>
              <a:rPr lang="en-US" sz="2400" dirty="0" smtClean="0"/>
              <a:t>Background Information </a:t>
            </a:r>
            <a:endParaRPr lang="en-US" sz="2400" dirty="0"/>
          </a:p>
        </p:txBody>
      </p:sp>
    </p:spTree>
    <p:extLst>
      <p:ext uri="{BB962C8B-B14F-4D97-AF65-F5344CB8AC3E}">
        <p14:creationId xmlns:p14="http://schemas.microsoft.com/office/powerpoint/2010/main" xmlns="" val="183485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7674" y="150267"/>
            <a:ext cx="8109125" cy="5092459"/>
          </a:xfrm>
          <a:prstGeom prst="rect">
            <a:avLst/>
          </a:prstGeom>
        </p:spPr>
      </p:pic>
      <p:sp>
        <p:nvSpPr>
          <p:cNvPr id="4" name="TextBox 3"/>
          <p:cNvSpPr txBox="1"/>
          <p:nvPr/>
        </p:nvSpPr>
        <p:spPr>
          <a:xfrm>
            <a:off x="450628" y="5438775"/>
            <a:ext cx="8458910" cy="954107"/>
          </a:xfrm>
          <a:prstGeom prst="rect">
            <a:avLst/>
          </a:prstGeom>
          <a:noFill/>
        </p:spPr>
        <p:txBody>
          <a:bodyPr wrap="square" rtlCol="0">
            <a:spAutoFit/>
          </a:bodyPr>
          <a:lstStyle/>
          <a:p>
            <a:r>
              <a:rPr lang="en-US" sz="1400" dirty="0" smtClean="0"/>
              <a:t>What differences do you notice in the painting versus the photo?</a:t>
            </a:r>
            <a:endParaRPr lang="en-US" sz="1400" dirty="0" smtClean="0"/>
          </a:p>
          <a:p>
            <a:r>
              <a:rPr lang="en-US" sz="1400" dirty="0" smtClean="0"/>
              <a:t>Why do you think Van Gogh decided to paint this scene? </a:t>
            </a:r>
            <a:endParaRPr lang="en-US" sz="1400" dirty="0" smtClean="0"/>
          </a:p>
          <a:p>
            <a:r>
              <a:rPr lang="en-US" sz="1400" dirty="0" smtClean="0"/>
              <a:t>If you were at the Café Terrace at Night what </a:t>
            </a:r>
            <a:r>
              <a:rPr lang="en-US" sz="1400" dirty="0" smtClean="0"/>
              <a:t>you would feel, hear, </a:t>
            </a:r>
            <a:r>
              <a:rPr lang="en-US" sz="1400" dirty="0" smtClean="0"/>
              <a:t>see?</a:t>
            </a:r>
          </a:p>
          <a:p>
            <a:r>
              <a:rPr lang="en-US" sz="1400" dirty="0" smtClean="0"/>
              <a:t>What else do you notice?</a:t>
            </a:r>
            <a:r>
              <a:rPr lang="en-US" sz="1400" dirty="0" smtClean="0"/>
              <a:t> </a:t>
            </a:r>
            <a:endParaRPr lang="en-US" sz="1400" dirty="0" smtClean="0"/>
          </a:p>
        </p:txBody>
      </p:sp>
    </p:spTree>
    <p:extLst>
      <p:ext uri="{BB962C8B-B14F-4D97-AF65-F5344CB8AC3E}">
        <p14:creationId xmlns:p14="http://schemas.microsoft.com/office/powerpoint/2010/main" xmlns="" val="280966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NEGIE_4680004.jpg"/>
          <p:cNvPicPr>
            <a:picLocks noChangeAspect="1"/>
          </p:cNvPicPr>
          <p:nvPr/>
        </p:nvPicPr>
        <p:blipFill>
          <a:blip r:embed="rId2"/>
          <a:stretch>
            <a:fillRect/>
          </a:stretch>
        </p:blipFill>
        <p:spPr>
          <a:xfrm>
            <a:off x="6050277" y="208360"/>
            <a:ext cx="2483771" cy="2020490"/>
          </a:xfrm>
          <a:prstGeom prst="rect">
            <a:avLst/>
          </a:prstGeom>
        </p:spPr>
      </p:pic>
      <p:sp>
        <p:nvSpPr>
          <p:cNvPr id="3" name="TextBox 2"/>
          <p:cNvSpPr txBox="1"/>
          <p:nvPr/>
        </p:nvSpPr>
        <p:spPr>
          <a:xfrm>
            <a:off x="601687" y="476251"/>
            <a:ext cx="4075087" cy="1200329"/>
          </a:xfrm>
          <a:prstGeom prst="rect">
            <a:avLst/>
          </a:prstGeom>
          <a:noFill/>
        </p:spPr>
        <p:txBody>
          <a:bodyPr wrap="square" rtlCol="0">
            <a:spAutoFit/>
          </a:bodyPr>
          <a:lstStyle/>
          <a:p>
            <a:r>
              <a:rPr lang="en-US" sz="3600" b="1" dirty="0" smtClean="0"/>
              <a:t>The Night </a:t>
            </a:r>
            <a:r>
              <a:rPr lang="en-US" sz="3600" b="1" dirty="0" smtClean="0"/>
              <a:t>Watch</a:t>
            </a:r>
          </a:p>
          <a:p>
            <a:r>
              <a:rPr lang="en-US" dirty="0" smtClean="0"/>
              <a:t>Rembrandt </a:t>
            </a:r>
            <a:r>
              <a:rPr lang="en-US" dirty="0" smtClean="0"/>
              <a:t> van Rijn</a:t>
            </a:r>
          </a:p>
          <a:p>
            <a:r>
              <a:rPr lang="en-US" dirty="0" smtClean="0"/>
              <a:t>1642</a:t>
            </a:r>
            <a:endParaRPr lang="en-US" dirty="0"/>
          </a:p>
        </p:txBody>
      </p:sp>
      <p:sp>
        <p:nvSpPr>
          <p:cNvPr id="4" name="TextBox 3"/>
          <p:cNvSpPr txBox="1"/>
          <p:nvPr/>
        </p:nvSpPr>
        <p:spPr>
          <a:xfrm>
            <a:off x="601688" y="1890078"/>
            <a:ext cx="3230271" cy="461665"/>
          </a:xfrm>
          <a:prstGeom prst="rect">
            <a:avLst/>
          </a:prstGeom>
          <a:noFill/>
        </p:spPr>
        <p:txBody>
          <a:bodyPr wrap="none" rtlCol="0">
            <a:spAutoFit/>
          </a:bodyPr>
          <a:lstStyle/>
          <a:p>
            <a:r>
              <a:rPr lang="en-US" sz="2400" dirty="0" smtClean="0"/>
              <a:t>Background Information</a:t>
            </a:r>
            <a:endParaRPr lang="en-US" sz="2400" dirty="0"/>
          </a:p>
        </p:txBody>
      </p:sp>
      <p:sp>
        <p:nvSpPr>
          <p:cNvPr id="5" name="TextBox 4"/>
          <p:cNvSpPr txBox="1"/>
          <p:nvPr/>
        </p:nvSpPr>
        <p:spPr>
          <a:xfrm>
            <a:off x="343402" y="5892672"/>
            <a:ext cx="1161045" cy="461665"/>
          </a:xfrm>
          <a:prstGeom prst="rect">
            <a:avLst/>
          </a:prstGeom>
          <a:noFill/>
        </p:spPr>
        <p:txBody>
          <a:bodyPr wrap="none" rtlCol="0">
            <a:spAutoFit/>
          </a:bodyPr>
          <a:lstStyle/>
          <a:p>
            <a:r>
              <a:rPr lang="en-US" sz="2400" dirty="0" smtClean="0"/>
              <a:t>Sources</a:t>
            </a:r>
            <a:endParaRPr lang="en-US" sz="2400" dirty="0"/>
          </a:p>
        </p:txBody>
      </p:sp>
      <p:sp>
        <p:nvSpPr>
          <p:cNvPr id="6" name="TextBox 5"/>
          <p:cNvSpPr txBox="1"/>
          <p:nvPr/>
        </p:nvSpPr>
        <p:spPr>
          <a:xfrm>
            <a:off x="562477" y="2351742"/>
            <a:ext cx="7916333" cy="3754874"/>
          </a:xfrm>
          <a:prstGeom prst="rect">
            <a:avLst/>
          </a:prstGeom>
          <a:noFill/>
        </p:spPr>
        <p:txBody>
          <a:bodyPr wrap="square" rtlCol="0">
            <a:spAutoFit/>
          </a:bodyPr>
          <a:lstStyle/>
          <a:p>
            <a:r>
              <a:rPr lang="en-US" sz="1600" dirty="0" smtClean="0"/>
              <a:t>Rembrandt is a 17th-century Dutch painter who is one of the most famous and talented artists of Amsterdam.</a:t>
            </a:r>
          </a:p>
          <a:p>
            <a:r>
              <a:rPr lang="en-US" sz="1600" dirty="0" smtClean="0"/>
              <a:t>The </a:t>
            </a:r>
            <a:r>
              <a:rPr lang="en-US" sz="1600" dirty="0" smtClean="0"/>
              <a:t>Night Watch is a 1642 painting made by the renowned painter Rembrandt. It is one of his most famous paintings. The Night Watch is an oil on canvas painting and a group portrait of a militia company possibly celebrating Queen Maria de Medici’s 1638 visit to Amsterdam. The painting was first referred to as </a:t>
            </a:r>
            <a:r>
              <a:rPr lang="en-US" sz="1600" i="1" dirty="0" smtClean="0"/>
              <a:t>“The Night Watch”</a:t>
            </a:r>
            <a:r>
              <a:rPr lang="en-US" sz="1600" dirty="0" smtClean="0"/>
              <a:t> in the 18th century due to the darkening of the painting over the years of exposure. The darkening made the painting look like a night scene although the events happened in the daytime. The use of lighting, color, and motion make The Night Watch a unique piece of art from the 17th century. The military portrait, unlike those of his time, shows the participants in motion, with the characters in human size giving the painting life and continuity</a:t>
            </a:r>
            <a:r>
              <a:rPr lang="en-US" sz="1600" dirty="0" smtClean="0"/>
              <a:t>.</a:t>
            </a:r>
            <a:r>
              <a:rPr lang="en-US" sz="1600" dirty="0" smtClean="0"/>
              <a:t> </a:t>
            </a:r>
            <a:endParaRPr lang="en-US" sz="1600" dirty="0" smtClean="0"/>
          </a:p>
          <a:p>
            <a:r>
              <a:rPr lang="en-US" sz="1600" dirty="0" smtClean="0"/>
              <a:t>Beloved </a:t>
            </a:r>
            <a:r>
              <a:rPr lang="en-US" sz="1600" dirty="0" smtClean="0"/>
              <a:t>by the Dutch, the painting depicts democracy of the nation after their independence from the Spanish. With everyone in motion, the painting shows the humanity of soldiers by depicting their vulnerability instead of military discipline.</a:t>
            </a:r>
          </a:p>
          <a:p>
            <a:endParaRPr lang="en-US" sz="1400" dirty="0"/>
          </a:p>
        </p:txBody>
      </p:sp>
      <p:sp>
        <p:nvSpPr>
          <p:cNvPr id="7" name="TextBox 6"/>
          <p:cNvSpPr txBox="1"/>
          <p:nvPr/>
        </p:nvSpPr>
        <p:spPr>
          <a:xfrm>
            <a:off x="343402" y="6286500"/>
            <a:ext cx="8434917" cy="307777"/>
          </a:xfrm>
          <a:prstGeom prst="rect">
            <a:avLst/>
          </a:prstGeom>
          <a:noFill/>
        </p:spPr>
        <p:txBody>
          <a:bodyPr wrap="square" rtlCol="0">
            <a:spAutoFit/>
          </a:bodyPr>
          <a:lstStyle/>
          <a:p>
            <a:r>
              <a:rPr lang="en-US" sz="1400" dirty="0" smtClean="0"/>
              <a:t>https://www.worldatlas.com/articles/famous-artwork-the-night-watch.html</a:t>
            </a:r>
            <a:endParaRPr lang="en-US" sz="1400" dirty="0" smtClean="0"/>
          </a:p>
        </p:txBody>
      </p:sp>
      <p:sp>
        <p:nvSpPr>
          <p:cNvPr id="9" name="TextBox 8"/>
          <p:cNvSpPr txBox="1"/>
          <p:nvPr/>
        </p:nvSpPr>
        <p:spPr>
          <a:xfrm>
            <a:off x="562477" y="2439327"/>
            <a:ext cx="8434917" cy="1169551"/>
          </a:xfrm>
          <a:prstGeom prst="rect">
            <a:avLst/>
          </a:prstGeom>
          <a:noFill/>
        </p:spPr>
        <p:txBody>
          <a:bodyPr wrap="square" rtlCol="0">
            <a:spAutoFit/>
          </a:bodyPr>
          <a:lstStyle/>
          <a:p>
            <a:endParaRPr lang="en-US" sz="1400" dirty="0" smtClean="0"/>
          </a:p>
          <a:p>
            <a:endParaRPr lang="en-US" sz="1400" dirty="0" smtClean="0"/>
          </a:p>
          <a:p>
            <a:endParaRPr lang="en-US" sz="1400" dirty="0" smtClean="0"/>
          </a:p>
          <a:p>
            <a:endParaRPr lang="en-US" sz="1400" dirty="0" smtClean="0"/>
          </a:p>
          <a:p>
            <a:endParaRPr lang="en-US" sz="1400" dirty="0"/>
          </a:p>
        </p:txBody>
      </p:sp>
    </p:spTree>
    <p:extLst>
      <p:ext uri="{BB962C8B-B14F-4D97-AF65-F5344CB8AC3E}">
        <p14:creationId xmlns:p14="http://schemas.microsoft.com/office/powerpoint/2010/main" xmlns="" val="181284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NEGIE_4680004.jpg"/>
          <p:cNvPicPr>
            <a:picLocks noChangeAspect="1"/>
          </p:cNvPicPr>
          <p:nvPr/>
        </p:nvPicPr>
        <p:blipFill>
          <a:blip r:embed="rId3"/>
          <a:stretch>
            <a:fillRect/>
          </a:stretch>
        </p:blipFill>
        <p:spPr>
          <a:xfrm>
            <a:off x="1081253" y="119005"/>
            <a:ext cx="6981493" cy="5679281"/>
          </a:xfrm>
          <a:prstGeom prst="rect">
            <a:avLst/>
          </a:prstGeom>
        </p:spPr>
      </p:pic>
      <p:sp>
        <p:nvSpPr>
          <p:cNvPr id="3" name="TextBox 2"/>
          <p:cNvSpPr txBox="1"/>
          <p:nvPr/>
        </p:nvSpPr>
        <p:spPr>
          <a:xfrm>
            <a:off x="914400" y="5780782"/>
            <a:ext cx="7148345" cy="1077218"/>
          </a:xfrm>
          <a:prstGeom prst="rect">
            <a:avLst/>
          </a:prstGeom>
          <a:noFill/>
        </p:spPr>
        <p:txBody>
          <a:bodyPr wrap="square" rtlCol="0">
            <a:spAutoFit/>
          </a:bodyPr>
          <a:lstStyle/>
          <a:p>
            <a:pPr>
              <a:buFont typeface="Arial" pitchFamily="34" charset="0"/>
              <a:buChar char="•"/>
            </a:pPr>
            <a:r>
              <a:rPr lang="en-US" sz="1600" dirty="0" smtClean="0"/>
              <a:t>What’s going on in the painting</a:t>
            </a:r>
            <a:r>
              <a:rPr lang="en-US" sz="1600" dirty="0" smtClean="0"/>
              <a:t>?</a:t>
            </a:r>
          </a:p>
          <a:p>
            <a:pPr>
              <a:buFont typeface="Arial" pitchFamily="34" charset="0"/>
              <a:buChar char="•"/>
            </a:pPr>
            <a:r>
              <a:rPr lang="en-US" sz="1600" dirty="0" smtClean="0"/>
              <a:t>What can you tell by the way the people are dressed?</a:t>
            </a:r>
            <a:r>
              <a:rPr lang="en-US" sz="1600" dirty="0" smtClean="0"/>
              <a:t> </a:t>
            </a:r>
            <a:endParaRPr lang="en-US" sz="1600" dirty="0" smtClean="0"/>
          </a:p>
          <a:p>
            <a:pPr>
              <a:buFont typeface="Arial" pitchFamily="34" charset="0"/>
              <a:buChar char="•"/>
            </a:pPr>
            <a:r>
              <a:rPr lang="en-US" sz="1600" dirty="0" smtClean="0"/>
              <a:t>Does this painting seem to be telling a story? If so what do you think its about? </a:t>
            </a:r>
            <a:endParaRPr lang="en-US" sz="1600" dirty="0" smtClean="0"/>
          </a:p>
          <a:p>
            <a:pPr>
              <a:buFont typeface="Arial" pitchFamily="34" charset="0"/>
              <a:buChar char="•"/>
            </a:pPr>
            <a:r>
              <a:rPr lang="en-US" sz="1600" dirty="0" smtClean="0"/>
              <a:t>What do you think will happen next? </a:t>
            </a:r>
            <a:endParaRPr lang="en-US" sz="1600" dirty="0"/>
          </a:p>
        </p:txBody>
      </p:sp>
    </p:spTree>
    <p:extLst>
      <p:ext uri="{BB962C8B-B14F-4D97-AF65-F5344CB8AC3E}">
        <p14:creationId xmlns:p14="http://schemas.microsoft.com/office/powerpoint/2010/main" xmlns="" val="12315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STOR_103_41822000499325.jpg"/>
          <p:cNvPicPr>
            <a:picLocks noChangeAspect="1"/>
          </p:cNvPicPr>
          <p:nvPr/>
        </p:nvPicPr>
        <p:blipFill>
          <a:blip r:embed="rId2"/>
          <a:stretch>
            <a:fillRect/>
          </a:stretch>
        </p:blipFill>
        <p:spPr>
          <a:xfrm>
            <a:off x="6169755" y="268817"/>
            <a:ext cx="2357736" cy="1873697"/>
          </a:xfrm>
          <a:prstGeom prst="rect">
            <a:avLst/>
          </a:prstGeom>
        </p:spPr>
      </p:pic>
      <p:sp>
        <p:nvSpPr>
          <p:cNvPr id="3" name="TextBox 2"/>
          <p:cNvSpPr txBox="1"/>
          <p:nvPr/>
        </p:nvSpPr>
        <p:spPr>
          <a:xfrm>
            <a:off x="479494" y="268817"/>
            <a:ext cx="4207306" cy="1508105"/>
          </a:xfrm>
          <a:prstGeom prst="rect">
            <a:avLst/>
          </a:prstGeom>
          <a:noFill/>
        </p:spPr>
        <p:txBody>
          <a:bodyPr wrap="square" rtlCol="0">
            <a:spAutoFit/>
          </a:bodyPr>
          <a:lstStyle/>
          <a:p>
            <a:r>
              <a:rPr lang="en-US" sz="3600" b="1" dirty="0" smtClean="0"/>
              <a:t>American </a:t>
            </a:r>
            <a:r>
              <a:rPr lang="en-US" sz="3600" b="1" dirty="0" smtClean="0"/>
              <a:t>Farm </a:t>
            </a:r>
            <a:r>
              <a:rPr lang="en-US" sz="3600" b="1" dirty="0" smtClean="0"/>
              <a:t>Hand</a:t>
            </a:r>
            <a:endParaRPr lang="en-US" sz="3600" b="1" dirty="0" smtClean="0"/>
          </a:p>
          <a:p>
            <a:r>
              <a:rPr lang="en-US" sz="2800" dirty="0" smtClean="0"/>
              <a:t> </a:t>
            </a:r>
            <a:r>
              <a:rPr lang="en-US" sz="2800" dirty="0" err="1" smtClean="0"/>
              <a:t>Sandor</a:t>
            </a:r>
            <a:r>
              <a:rPr lang="en-US" sz="2800" dirty="0" smtClean="0"/>
              <a:t> Klein, </a:t>
            </a:r>
            <a:r>
              <a:rPr lang="en-US" sz="2800" i="1" dirty="0" smtClean="0"/>
              <a:t> </a:t>
            </a:r>
            <a:endParaRPr lang="en-US" sz="2800" i="1" dirty="0" smtClean="0"/>
          </a:p>
          <a:p>
            <a:r>
              <a:rPr lang="en-US" sz="2800" dirty="0" smtClean="0"/>
              <a:t>1937</a:t>
            </a:r>
            <a:endParaRPr lang="en-US" sz="2800" dirty="0" smtClean="0"/>
          </a:p>
        </p:txBody>
      </p:sp>
      <p:sp>
        <p:nvSpPr>
          <p:cNvPr id="4" name="TextBox 3"/>
          <p:cNvSpPr txBox="1"/>
          <p:nvPr/>
        </p:nvSpPr>
        <p:spPr>
          <a:xfrm>
            <a:off x="555665" y="1866784"/>
            <a:ext cx="3230271" cy="461665"/>
          </a:xfrm>
          <a:prstGeom prst="rect">
            <a:avLst/>
          </a:prstGeom>
          <a:noFill/>
        </p:spPr>
        <p:txBody>
          <a:bodyPr wrap="none" rtlCol="0">
            <a:spAutoFit/>
          </a:bodyPr>
          <a:lstStyle/>
          <a:p>
            <a:r>
              <a:rPr lang="en-US" sz="2400" dirty="0" smtClean="0"/>
              <a:t>Background Information </a:t>
            </a:r>
            <a:endParaRPr lang="en-US" sz="2400" dirty="0"/>
          </a:p>
        </p:txBody>
      </p:sp>
      <p:sp>
        <p:nvSpPr>
          <p:cNvPr id="5" name="TextBox 4"/>
          <p:cNvSpPr txBox="1"/>
          <p:nvPr/>
        </p:nvSpPr>
        <p:spPr>
          <a:xfrm>
            <a:off x="555665" y="5541604"/>
            <a:ext cx="1161045" cy="461665"/>
          </a:xfrm>
          <a:prstGeom prst="rect">
            <a:avLst/>
          </a:prstGeom>
          <a:noFill/>
        </p:spPr>
        <p:txBody>
          <a:bodyPr wrap="none" rtlCol="0">
            <a:spAutoFit/>
          </a:bodyPr>
          <a:lstStyle/>
          <a:p>
            <a:r>
              <a:rPr lang="en-US" sz="2400" dirty="0" smtClean="0"/>
              <a:t>Sources</a:t>
            </a:r>
            <a:endParaRPr lang="en-US" sz="2400" dirty="0"/>
          </a:p>
        </p:txBody>
      </p:sp>
      <p:sp>
        <p:nvSpPr>
          <p:cNvPr id="7" name="TextBox 6"/>
          <p:cNvSpPr txBox="1"/>
          <p:nvPr/>
        </p:nvSpPr>
        <p:spPr>
          <a:xfrm>
            <a:off x="496926" y="5977396"/>
            <a:ext cx="8379748" cy="584775"/>
          </a:xfrm>
          <a:prstGeom prst="rect">
            <a:avLst/>
          </a:prstGeom>
          <a:noFill/>
        </p:spPr>
        <p:txBody>
          <a:bodyPr wrap="square" rtlCol="0">
            <a:spAutoFit/>
          </a:bodyPr>
          <a:lstStyle/>
          <a:p>
            <a:r>
              <a:rPr lang="en-US" sz="1400" dirty="0" smtClean="0"/>
              <a:t>https://</a:t>
            </a:r>
            <a:r>
              <a:rPr lang="en-US" sz="1400" dirty="0" smtClean="0"/>
              <a:t>americanart.si.edu/artist/sandor-klein-2655</a:t>
            </a:r>
          </a:p>
          <a:p>
            <a:r>
              <a:rPr lang="en-US" dirty="0" smtClean="0"/>
              <a:t>Image:  https</a:t>
            </a:r>
            <a:r>
              <a:rPr lang="en-US" dirty="0" smtClean="0"/>
              <a:t>://americanart.si.edu/artwork/american-farm-hand-13820</a:t>
            </a:r>
            <a:endParaRPr lang="en-US" dirty="0"/>
          </a:p>
        </p:txBody>
      </p:sp>
      <p:sp>
        <p:nvSpPr>
          <p:cNvPr id="8" name="TextBox 7"/>
          <p:cNvSpPr txBox="1"/>
          <p:nvPr/>
        </p:nvSpPr>
        <p:spPr>
          <a:xfrm>
            <a:off x="479494" y="2328449"/>
            <a:ext cx="7821084" cy="3108543"/>
          </a:xfrm>
          <a:prstGeom prst="rect">
            <a:avLst/>
          </a:prstGeom>
          <a:noFill/>
        </p:spPr>
        <p:txBody>
          <a:bodyPr wrap="square" rtlCol="0">
            <a:spAutoFit/>
          </a:bodyPr>
          <a:lstStyle/>
          <a:p>
            <a:r>
              <a:rPr lang="en-US" sz="1400" dirty="0" err="1" smtClean="0"/>
              <a:t>Sandor</a:t>
            </a:r>
            <a:r>
              <a:rPr lang="en-US" sz="1400" dirty="0" smtClean="0"/>
              <a:t> Klein painted this work at about the time the federal government established the Farm Security Administration, which provided jobs and housing for migrant farm workers and made health care available to their families.</a:t>
            </a:r>
          </a:p>
          <a:p>
            <a:r>
              <a:rPr lang="en-US" sz="1400" dirty="0" smtClean="0"/>
              <a:t>At the age of eighteen, </a:t>
            </a:r>
            <a:r>
              <a:rPr lang="en-US" sz="1400" dirty="0" err="1" smtClean="0"/>
              <a:t>Sandor</a:t>
            </a:r>
            <a:r>
              <a:rPr lang="en-US" sz="1400" dirty="0" smtClean="0"/>
              <a:t> Klein won a Pulitzer Prize for painting. He studied at the National Academy of Design in New York and spent time abroad honing his skills in Paris, Budapest, Vienna, and Rome. During World War II, he served as a combat artist in the United States Coast Guard. Klein built on that experience to establish himself as a portraitist, receiving important commissions to paint military officials. Many of his paintings are now in the collection of the United States Air Force.</a:t>
            </a:r>
            <a:endParaRPr lang="en-US" sz="1400" dirty="0" smtClean="0"/>
          </a:p>
          <a:p>
            <a:r>
              <a:rPr lang="en-US" sz="1400" dirty="0" smtClean="0"/>
              <a:t>This </a:t>
            </a:r>
            <a:r>
              <a:rPr lang="en-US" sz="1400" dirty="0" smtClean="0"/>
              <a:t>sinewy farmhand with a direct gaze embodied the idea of "recovery" that dominated American life in the tough years of the Depression and the dust bowl. </a:t>
            </a:r>
            <a:r>
              <a:rPr lang="en-US" sz="1400" dirty="0" smtClean="0"/>
              <a:t>Practical </a:t>
            </a:r>
            <a:r>
              <a:rPr lang="en-US" sz="1400" dirty="0" smtClean="0"/>
              <a:t>relief efforts like the FSA went hand in hand with a nationwide push for paintings, songs, radio shows, and stage plays that would encourage Americans facing difficult times. Very quickly, however, recovery was moving closely with rearmament as Americans braced for another war, and this young man, though he rested easily in his chair, was ready to defend the heartland.</a:t>
            </a:r>
            <a:endParaRPr lang="en-US" sz="1400" dirty="0"/>
          </a:p>
        </p:txBody>
      </p:sp>
    </p:spTree>
    <p:extLst>
      <p:ext uri="{BB962C8B-B14F-4D97-AF65-F5344CB8AC3E}">
        <p14:creationId xmlns:p14="http://schemas.microsoft.com/office/powerpoint/2010/main" xmlns="" val="2523625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957</TotalTime>
  <Words>1070</Words>
  <Application>Microsoft Office PowerPoint</Application>
  <PresentationFormat>On-screen Show (4:3)</PresentationFormat>
  <Paragraphs>147</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TEKS-Related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Benner</dc:creator>
  <cp:lastModifiedBy>Christine</cp:lastModifiedBy>
  <cp:revision>86</cp:revision>
  <dcterms:created xsi:type="dcterms:W3CDTF">2015-06-12T18:10:16Z</dcterms:created>
  <dcterms:modified xsi:type="dcterms:W3CDTF">2019-10-01T20:14:18Z</dcterms:modified>
</cp:coreProperties>
</file>